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0" r:id="rId3"/>
    <p:sldId id="321" r:id="rId4"/>
    <p:sldId id="322" r:id="rId5"/>
    <p:sldId id="323" r:id="rId6"/>
    <p:sldId id="324" r:id="rId7"/>
    <p:sldId id="297" r:id="rId8"/>
    <p:sldId id="305" r:id="rId9"/>
    <p:sldId id="309" r:id="rId10"/>
    <p:sldId id="311" r:id="rId11"/>
    <p:sldId id="316" r:id="rId12"/>
    <p:sldId id="312" r:id="rId13"/>
    <p:sldId id="313" r:id="rId14"/>
    <p:sldId id="314" r:id="rId15"/>
    <p:sldId id="315" r:id="rId16"/>
    <p:sldId id="319" r:id="rId17"/>
    <p:sldId id="28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E1F7FF"/>
    <a:srgbClr val="7291CD"/>
    <a:srgbClr val="1A234C"/>
    <a:srgbClr val="9DB4DC"/>
    <a:srgbClr val="936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85582" autoAdjust="0"/>
  </p:normalViewPr>
  <p:slideViewPr>
    <p:cSldViewPr snapToGrid="0">
      <p:cViewPr varScale="1">
        <p:scale>
          <a:sx n="76" d="100"/>
          <a:sy n="76" d="100"/>
        </p:scale>
        <p:origin x="91" y="2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chemeClr val="tx1"/>
                </a:solidFill>
              </a:rPr>
              <a:t>Graph 1:</a:t>
            </a:r>
            <a:r>
              <a:rPr lang="en-AU" b="1" baseline="0" dirty="0">
                <a:solidFill>
                  <a:schemeClr val="tx1"/>
                </a:solidFill>
              </a:rPr>
              <a:t> Are there enough questions being asked each sitting day?</a:t>
            </a:r>
            <a:endParaRPr lang="en-AU"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Questions'!$B$2</c:f>
              <c:strCache>
                <c:ptCount val="1"/>
                <c:pt idx="0">
                  <c:v>Original Questions</c:v>
                </c:pt>
              </c:strCache>
            </c:strRef>
          </c:tx>
          <c:spPr>
            <a:solidFill>
              <a:schemeClr val="accent1"/>
            </a:solidFill>
            <a:ln>
              <a:noFill/>
            </a:ln>
            <a:effectLst/>
          </c:spPr>
          <c:invertIfNegative val="0"/>
          <c:cat>
            <c:strRef>
              <c:f>'Total Questions'!$A$3:$A$17</c:f>
              <c:strCache>
                <c:ptCount val="15"/>
                <c:pt idx="0">
                  <c:v>TAS - HoA</c:v>
                </c:pt>
                <c:pt idx="1">
                  <c:v>NT</c:v>
                </c:pt>
                <c:pt idx="2">
                  <c:v>NSW - LA</c:v>
                </c:pt>
                <c:pt idx="3">
                  <c:v>VIC - LC</c:v>
                </c:pt>
                <c:pt idx="4">
                  <c:v>WA - LA</c:v>
                </c:pt>
                <c:pt idx="5">
                  <c:v>QLD</c:v>
                </c:pt>
                <c:pt idx="6">
                  <c:v>VIC - LA</c:v>
                </c:pt>
                <c:pt idx="7">
                  <c:v>NSW - LC</c:v>
                </c:pt>
                <c:pt idx="8">
                  <c:v>SA - HoA</c:v>
                </c:pt>
                <c:pt idx="9">
                  <c:v>HoR</c:v>
                </c:pt>
                <c:pt idx="10">
                  <c:v>SA - LC</c:v>
                </c:pt>
                <c:pt idx="11">
                  <c:v>WA - LC</c:v>
                </c:pt>
                <c:pt idx="12">
                  <c:v>SENATE</c:v>
                </c:pt>
                <c:pt idx="13">
                  <c:v>ACT</c:v>
                </c:pt>
                <c:pt idx="14">
                  <c:v>NZ</c:v>
                </c:pt>
              </c:strCache>
            </c:strRef>
          </c:cat>
          <c:val>
            <c:numRef>
              <c:f>'Total Questions'!$B$3:$B$17</c:f>
              <c:numCache>
                <c:formatCode>General</c:formatCode>
                <c:ptCount val="15"/>
                <c:pt idx="0">
                  <c:v>15</c:v>
                </c:pt>
                <c:pt idx="1">
                  <c:v>14</c:v>
                </c:pt>
                <c:pt idx="2">
                  <c:v>15</c:v>
                </c:pt>
                <c:pt idx="3">
                  <c:v>8</c:v>
                </c:pt>
                <c:pt idx="4">
                  <c:v>11</c:v>
                </c:pt>
                <c:pt idx="5">
                  <c:v>20</c:v>
                </c:pt>
                <c:pt idx="6">
                  <c:v>15</c:v>
                </c:pt>
                <c:pt idx="7">
                  <c:v>15</c:v>
                </c:pt>
                <c:pt idx="8">
                  <c:v>20</c:v>
                </c:pt>
                <c:pt idx="9">
                  <c:v>21</c:v>
                </c:pt>
                <c:pt idx="10">
                  <c:v>14</c:v>
                </c:pt>
                <c:pt idx="11">
                  <c:v>25</c:v>
                </c:pt>
                <c:pt idx="12">
                  <c:v>11</c:v>
                </c:pt>
                <c:pt idx="13">
                  <c:v>15</c:v>
                </c:pt>
                <c:pt idx="14">
                  <c:v>12</c:v>
                </c:pt>
              </c:numCache>
            </c:numRef>
          </c:val>
        </c:ser>
        <c:ser>
          <c:idx val="1"/>
          <c:order val="1"/>
          <c:tx>
            <c:strRef>
              <c:f>'Total Questions'!$C$2</c:f>
              <c:strCache>
                <c:ptCount val="1"/>
                <c:pt idx="0">
                  <c:v>Supplementary Questions</c:v>
                </c:pt>
              </c:strCache>
            </c:strRef>
          </c:tx>
          <c:spPr>
            <a:solidFill>
              <a:schemeClr val="accent2"/>
            </a:solidFill>
            <a:ln>
              <a:noFill/>
            </a:ln>
            <a:effectLst/>
          </c:spPr>
          <c:invertIfNegative val="0"/>
          <c:cat>
            <c:strRef>
              <c:f>'Total Questions'!$A$3:$A$17</c:f>
              <c:strCache>
                <c:ptCount val="15"/>
                <c:pt idx="0">
                  <c:v>TAS - HoA</c:v>
                </c:pt>
                <c:pt idx="1">
                  <c:v>NT</c:v>
                </c:pt>
                <c:pt idx="2">
                  <c:v>NSW - LA</c:v>
                </c:pt>
                <c:pt idx="3">
                  <c:v>VIC - LC</c:v>
                </c:pt>
                <c:pt idx="4">
                  <c:v>WA - LA</c:v>
                </c:pt>
                <c:pt idx="5">
                  <c:v>QLD</c:v>
                </c:pt>
                <c:pt idx="6">
                  <c:v>VIC - LA</c:v>
                </c:pt>
                <c:pt idx="7">
                  <c:v>NSW - LC</c:v>
                </c:pt>
                <c:pt idx="8">
                  <c:v>SA - HoA</c:v>
                </c:pt>
                <c:pt idx="9">
                  <c:v>HoR</c:v>
                </c:pt>
                <c:pt idx="10">
                  <c:v>SA - LC</c:v>
                </c:pt>
                <c:pt idx="11">
                  <c:v>WA - LC</c:v>
                </c:pt>
                <c:pt idx="12">
                  <c:v>SENATE</c:v>
                </c:pt>
                <c:pt idx="13">
                  <c:v>ACT</c:v>
                </c:pt>
                <c:pt idx="14">
                  <c:v>NZ</c:v>
                </c:pt>
              </c:strCache>
            </c:strRef>
          </c:cat>
          <c:val>
            <c:numRef>
              <c:f>'Total Questions'!$C$3:$C$17</c:f>
              <c:numCache>
                <c:formatCode>General</c:formatCode>
                <c:ptCount val="15"/>
                <c:pt idx="1">
                  <c:v>1</c:v>
                </c:pt>
                <c:pt idx="2">
                  <c:v>1</c:v>
                </c:pt>
                <c:pt idx="3">
                  <c:v>8</c:v>
                </c:pt>
                <c:pt idx="4">
                  <c:v>6</c:v>
                </c:pt>
                <c:pt idx="6">
                  <c:v>5</c:v>
                </c:pt>
                <c:pt idx="7">
                  <c:v>5</c:v>
                </c:pt>
                <c:pt idx="10">
                  <c:v>10</c:v>
                </c:pt>
                <c:pt idx="12">
                  <c:v>22</c:v>
                </c:pt>
                <c:pt idx="13">
                  <c:v>30</c:v>
                </c:pt>
                <c:pt idx="14">
                  <c:v>36</c:v>
                </c:pt>
              </c:numCache>
            </c:numRef>
          </c:val>
        </c:ser>
        <c:dLbls>
          <c:showLegendKey val="0"/>
          <c:showVal val="0"/>
          <c:showCatName val="0"/>
          <c:showSerName val="0"/>
          <c:showPercent val="0"/>
          <c:showBubbleSize val="0"/>
        </c:dLbls>
        <c:gapWidth val="150"/>
        <c:overlap val="100"/>
        <c:axId val="591557992"/>
        <c:axId val="591558384"/>
      </c:barChart>
      <c:catAx>
        <c:axId val="59155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558384"/>
        <c:crosses val="autoZero"/>
        <c:auto val="1"/>
        <c:lblAlgn val="ctr"/>
        <c:lblOffset val="100"/>
        <c:noMultiLvlLbl val="0"/>
      </c:catAx>
      <c:valAx>
        <c:axId val="59155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557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chemeClr val="tx1"/>
                </a:solidFill>
              </a:rPr>
              <a:t>Graph 2: How many questions are asked by non-government members each sitting day?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'Asked by non-government members'!$B$1</c:f>
              <c:strCache>
                <c:ptCount val="1"/>
                <c:pt idx="0">
                  <c:v>Non-Government</c:v>
                </c:pt>
              </c:strCache>
            </c:strRef>
          </c:tx>
          <c:spPr>
            <a:solidFill>
              <a:schemeClr val="accent1"/>
            </a:solidFill>
            <a:ln>
              <a:noFill/>
            </a:ln>
            <a:effectLst/>
          </c:spPr>
          <c:invertIfNegative val="0"/>
          <c:cat>
            <c:strRef>
              <c:f>'Asked by non-government members'!$A$2:$A$16</c:f>
              <c:strCache>
                <c:ptCount val="15"/>
                <c:pt idx="0">
                  <c:v>NT</c:v>
                </c:pt>
                <c:pt idx="1">
                  <c:v>NSW - LA</c:v>
                </c:pt>
                <c:pt idx="2">
                  <c:v>HoR</c:v>
                </c:pt>
                <c:pt idx="3">
                  <c:v>QLD</c:v>
                </c:pt>
                <c:pt idx="4">
                  <c:v>TAS - HoA</c:v>
                </c:pt>
                <c:pt idx="5">
                  <c:v>WA - LA</c:v>
                </c:pt>
                <c:pt idx="6">
                  <c:v>NSW - LC</c:v>
                </c:pt>
                <c:pt idx="7">
                  <c:v>VIC - LA</c:v>
                </c:pt>
                <c:pt idx="8">
                  <c:v>VIC - LC</c:v>
                </c:pt>
                <c:pt idx="9">
                  <c:v>SA - LC</c:v>
                </c:pt>
                <c:pt idx="10">
                  <c:v>SA - HoA</c:v>
                </c:pt>
                <c:pt idx="11">
                  <c:v>SENATE</c:v>
                </c:pt>
                <c:pt idx="12">
                  <c:v>WA - LC</c:v>
                </c:pt>
                <c:pt idx="13">
                  <c:v>NZ</c:v>
                </c:pt>
                <c:pt idx="14">
                  <c:v>ACT</c:v>
                </c:pt>
              </c:strCache>
            </c:strRef>
          </c:cat>
          <c:val>
            <c:numRef>
              <c:f>'Asked by non-government members'!$B$2:$B$16</c:f>
              <c:numCache>
                <c:formatCode>General</c:formatCode>
                <c:ptCount val="15"/>
                <c:pt idx="0">
                  <c:v>9</c:v>
                </c:pt>
                <c:pt idx="1">
                  <c:v>9</c:v>
                </c:pt>
                <c:pt idx="2">
                  <c:v>11</c:v>
                </c:pt>
                <c:pt idx="3">
                  <c:v>11</c:v>
                </c:pt>
                <c:pt idx="4">
                  <c:v>11</c:v>
                </c:pt>
                <c:pt idx="5">
                  <c:v>12</c:v>
                </c:pt>
                <c:pt idx="6">
                  <c:v>13</c:v>
                </c:pt>
                <c:pt idx="7">
                  <c:v>15</c:v>
                </c:pt>
                <c:pt idx="8">
                  <c:v>16</c:v>
                </c:pt>
                <c:pt idx="9">
                  <c:v>17</c:v>
                </c:pt>
                <c:pt idx="10">
                  <c:v>19</c:v>
                </c:pt>
                <c:pt idx="11">
                  <c:v>22</c:v>
                </c:pt>
                <c:pt idx="12">
                  <c:v>25</c:v>
                </c:pt>
                <c:pt idx="13">
                  <c:v>28</c:v>
                </c:pt>
                <c:pt idx="14">
                  <c:v>36</c:v>
                </c:pt>
              </c:numCache>
            </c:numRef>
          </c:val>
        </c:ser>
        <c:ser>
          <c:idx val="1"/>
          <c:order val="1"/>
          <c:tx>
            <c:strRef>
              <c:f>'Asked by non-government members'!$C$1</c:f>
              <c:strCache>
                <c:ptCount val="1"/>
                <c:pt idx="0">
                  <c:v>Government</c:v>
                </c:pt>
              </c:strCache>
            </c:strRef>
          </c:tx>
          <c:spPr>
            <a:solidFill>
              <a:schemeClr val="accent2"/>
            </a:solidFill>
            <a:ln>
              <a:noFill/>
            </a:ln>
            <a:effectLst/>
          </c:spPr>
          <c:invertIfNegative val="0"/>
          <c:cat>
            <c:strRef>
              <c:f>'Asked by non-government members'!$A$2:$A$16</c:f>
              <c:strCache>
                <c:ptCount val="15"/>
                <c:pt idx="0">
                  <c:v>NT</c:v>
                </c:pt>
                <c:pt idx="1">
                  <c:v>NSW - LA</c:v>
                </c:pt>
                <c:pt idx="2">
                  <c:v>HoR</c:v>
                </c:pt>
                <c:pt idx="3">
                  <c:v>QLD</c:v>
                </c:pt>
                <c:pt idx="4">
                  <c:v>TAS - HoA</c:v>
                </c:pt>
                <c:pt idx="5">
                  <c:v>WA - LA</c:v>
                </c:pt>
                <c:pt idx="6">
                  <c:v>NSW - LC</c:v>
                </c:pt>
                <c:pt idx="7">
                  <c:v>VIC - LA</c:v>
                </c:pt>
                <c:pt idx="8">
                  <c:v>VIC - LC</c:v>
                </c:pt>
                <c:pt idx="9">
                  <c:v>SA - LC</c:v>
                </c:pt>
                <c:pt idx="10">
                  <c:v>SA - HoA</c:v>
                </c:pt>
                <c:pt idx="11">
                  <c:v>SENATE</c:v>
                </c:pt>
                <c:pt idx="12">
                  <c:v>WA - LC</c:v>
                </c:pt>
                <c:pt idx="13">
                  <c:v>NZ</c:v>
                </c:pt>
                <c:pt idx="14">
                  <c:v>ACT</c:v>
                </c:pt>
              </c:strCache>
            </c:strRef>
          </c:cat>
          <c:val>
            <c:numRef>
              <c:f>'Asked by non-government members'!$C$2:$C$16</c:f>
              <c:numCache>
                <c:formatCode>General</c:formatCode>
                <c:ptCount val="15"/>
                <c:pt idx="0">
                  <c:v>6</c:v>
                </c:pt>
                <c:pt idx="1">
                  <c:v>7</c:v>
                </c:pt>
                <c:pt idx="2">
                  <c:v>10</c:v>
                </c:pt>
                <c:pt idx="3">
                  <c:v>9</c:v>
                </c:pt>
                <c:pt idx="4">
                  <c:v>4</c:v>
                </c:pt>
                <c:pt idx="5">
                  <c:v>5</c:v>
                </c:pt>
                <c:pt idx="6">
                  <c:v>7</c:v>
                </c:pt>
                <c:pt idx="7">
                  <c:v>5</c:v>
                </c:pt>
                <c:pt idx="9">
                  <c:v>7</c:v>
                </c:pt>
                <c:pt idx="10">
                  <c:v>5</c:v>
                </c:pt>
                <c:pt idx="11">
                  <c:v>11</c:v>
                </c:pt>
                <c:pt idx="13">
                  <c:v>20</c:v>
                </c:pt>
                <c:pt idx="14">
                  <c:v>9</c:v>
                </c:pt>
              </c:numCache>
            </c:numRef>
          </c:val>
        </c:ser>
        <c:dLbls>
          <c:showLegendKey val="0"/>
          <c:showVal val="0"/>
          <c:showCatName val="0"/>
          <c:showSerName val="0"/>
          <c:showPercent val="0"/>
          <c:showBubbleSize val="0"/>
        </c:dLbls>
        <c:gapWidth val="219"/>
        <c:overlap val="-27"/>
        <c:axId val="591561128"/>
        <c:axId val="591561520"/>
      </c:barChart>
      <c:catAx>
        <c:axId val="59156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561520"/>
        <c:crosses val="autoZero"/>
        <c:auto val="1"/>
        <c:lblAlgn val="ctr"/>
        <c:lblOffset val="100"/>
        <c:noMultiLvlLbl val="0"/>
      </c:catAx>
      <c:valAx>
        <c:axId val="59156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561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ysClr val="windowText" lastClr="000000"/>
                </a:solidFill>
              </a:rPr>
              <a:t>Graph 3: How</a:t>
            </a:r>
            <a:r>
              <a:rPr lang="en-AU" b="1" baseline="0" dirty="0">
                <a:solidFill>
                  <a:sysClr val="windowText" lastClr="000000"/>
                </a:solidFill>
              </a:rPr>
              <a:t> long </a:t>
            </a:r>
            <a:r>
              <a:rPr lang="en-AU" b="1" baseline="0" dirty="0" smtClean="0">
                <a:solidFill>
                  <a:sysClr val="windowText" lastClr="000000"/>
                </a:solidFill>
              </a:rPr>
              <a:t>does a minister have to answer questions without notice?</a:t>
            </a:r>
            <a:endParaRPr lang="en-AU"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'Length of answers'!$B$1</c:f>
              <c:strCache>
                <c:ptCount val="1"/>
                <c:pt idx="0">
                  <c:v>Original Questions</c:v>
                </c:pt>
              </c:strCache>
            </c:strRef>
          </c:tx>
          <c:spPr>
            <a:solidFill>
              <a:schemeClr val="accent1"/>
            </a:solidFill>
            <a:ln>
              <a:noFill/>
            </a:ln>
            <a:effectLst/>
          </c:spPr>
          <c:invertIfNegative val="0"/>
          <c:cat>
            <c:strRef>
              <c:f>'Length of answers'!$A$2:$A$16</c:f>
              <c:strCache>
                <c:ptCount val="15"/>
                <c:pt idx="0">
                  <c:v>SENATE</c:v>
                </c:pt>
                <c:pt idx="1">
                  <c:v>ACT</c:v>
                </c:pt>
                <c:pt idx="2">
                  <c:v>VIC - LA</c:v>
                </c:pt>
                <c:pt idx="3">
                  <c:v>NSW - LC</c:v>
                </c:pt>
                <c:pt idx="4">
                  <c:v>NT</c:v>
                </c:pt>
                <c:pt idx="5">
                  <c:v>VIC - LC</c:v>
                </c:pt>
                <c:pt idx="6">
                  <c:v>HoR</c:v>
                </c:pt>
                <c:pt idx="7">
                  <c:v>QLD</c:v>
                </c:pt>
                <c:pt idx="8">
                  <c:v>NSW - LA</c:v>
                </c:pt>
                <c:pt idx="9">
                  <c:v>SA - HoA</c:v>
                </c:pt>
                <c:pt idx="10">
                  <c:v>NZ</c:v>
                </c:pt>
                <c:pt idx="11">
                  <c:v>WA - LA</c:v>
                </c:pt>
                <c:pt idx="12">
                  <c:v>SA - LC</c:v>
                </c:pt>
                <c:pt idx="13">
                  <c:v>TAS - HoA</c:v>
                </c:pt>
                <c:pt idx="14">
                  <c:v>WA - LC</c:v>
                </c:pt>
              </c:strCache>
            </c:strRef>
          </c:cat>
          <c:val>
            <c:numRef>
              <c:f>'Length of answers'!$B$2:$B$16</c:f>
              <c:numCache>
                <c:formatCode>General</c:formatCode>
                <c:ptCount val="15"/>
                <c:pt idx="0">
                  <c:v>2</c:v>
                </c:pt>
                <c:pt idx="1">
                  <c:v>2</c:v>
                </c:pt>
                <c:pt idx="2">
                  <c:v>3</c:v>
                </c:pt>
                <c:pt idx="3">
                  <c:v>3</c:v>
                </c:pt>
                <c:pt idx="4">
                  <c:v>3</c:v>
                </c:pt>
                <c:pt idx="5">
                  <c:v>3</c:v>
                </c:pt>
                <c:pt idx="6">
                  <c:v>3</c:v>
                </c:pt>
                <c:pt idx="7">
                  <c:v>3</c:v>
                </c:pt>
                <c:pt idx="8">
                  <c:v>3</c:v>
                </c:pt>
                <c:pt idx="9">
                  <c:v>4</c:v>
                </c:pt>
                <c:pt idx="10">
                  <c:v>0</c:v>
                </c:pt>
                <c:pt idx="11">
                  <c:v>0</c:v>
                </c:pt>
                <c:pt idx="12">
                  <c:v>0</c:v>
                </c:pt>
                <c:pt idx="13">
                  <c:v>0</c:v>
                </c:pt>
                <c:pt idx="14">
                  <c:v>0</c:v>
                </c:pt>
              </c:numCache>
            </c:numRef>
          </c:val>
        </c:ser>
        <c:ser>
          <c:idx val="1"/>
          <c:order val="1"/>
          <c:tx>
            <c:strRef>
              <c:f>'Length of answers'!$C$1</c:f>
              <c:strCache>
                <c:ptCount val="1"/>
                <c:pt idx="0">
                  <c:v>Supp Questions</c:v>
                </c:pt>
              </c:strCache>
            </c:strRef>
          </c:tx>
          <c:spPr>
            <a:solidFill>
              <a:schemeClr val="accent2"/>
            </a:solidFill>
            <a:ln>
              <a:noFill/>
            </a:ln>
            <a:effectLst/>
          </c:spPr>
          <c:invertIfNegative val="0"/>
          <c:cat>
            <c:strRef>
              <c:f>'Length of answers'!$A$2:$A$16</c:f>
              <c:strCache>
                <c:ptCount val="15"/>
                <c:pt idx="0">
                  <c:v>SENATE</c:v>
                </c:pt>
                <c:pt idx="1">
                  <c:v>ACT</c:v>
                </c:pt>
                <c:pt idx="2">
                  <c:v>VIC - LA</c:v>
                </c:pt>
                <c:pt idx="3">
                  <c:v>NSW - LC</c:v>
                </c:pt>
                <c:pt idx="4">
                  <c:v>NT</c:v>
                </c:pt>
                <c:pt idx="5">
                  <c:v>VIC - LC</c:v>
                </c:pt>
                <c:pt idx="6">
                  <c:v>HoR</c:v>
                </c:pt>
                <c:pt idx="7">
                  <c:v>QLD</c:v>
                </c:pt>
                <c:pt idx="8">
                  <c:v>NSW - LA</c:v>
                </c:pt>
                <c:pt idx="9">
                  <c:v>SA - HoA</c:v>
                </c:pt>
                <c:pt idx="10">
                  <c:v>NZ</c:v>
                </c:pt>
                <c:pt idx="11">
                  <c:v>WA - LA</c:v>
                </c:pt>
                <c:pt idx="12">
                  <c:v>SA - LC</c:v>
                </c:pt>
                <c:pt idx="13">
                  <c:v>TAS - HoA</c:v>
                </c:pt>
                <c:pt idx="14">
                  <c:v>WA - LC</c:v>
                </c:pt>
              </c:strCache>
            </c:strRef>
          </c:cat>
          <c:val>
            <c:numRef>
              <c:f>'Length of answers'!$C$2:$C$16</c:f>
              <c:numCache>
                <c:formatCode>General</c:formatCode>
                <c:ptCount val="15"/>
                <c:pt idx="0">
                  <c:v>1</c:v>
                </c:pt>
                <c:pt idx="1">
                  <c:v>2</c:v>
                </c:pt>
                <c:pt idx="2">
                  <c:v>3</c:v>
                </c:pt>
                <c:pt idx="3">
                  <c:v>2</c:v>
                </c:pt>
                <c:pt idx="4">
                  <c:v>1</c:v>
                </c:pt>
                <c:pt idx="5">
                  <c:v>1</c:v>
                </c:pt>
                <c:pt idx="6">
                  <c:v>0</c:v>
                </c:pt>
                <c:pt idx="7">
                  <c:v>0</c:v>
                </c:pt>
                <c:pt idx="8">
                  <c:v>3</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219"/>
        <c:overlap val="-27"/>
        <c:axId val="594687776"/>
        <c:axId val="594688168"/>
      </c:barChart>
      <c:catAx>
        <c:axId val="59468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688168"/>
        <c:crosses val="autoZero"/>
        <c:auto val="1"/>
        <c:lblAlgn val="ctr"/>
        <c:lblOffset val="100"/>
        <c:noMultiLvlLbl val="0"/>
      </c:catAx>
      <c:valAx>
        <c:axId val="59468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687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chemeClr val="tx1"/>
                </a:solidFill>
              </a:rPr>
              <a:t>Graph</a:t>
            </a:r>
            <a:r>
              <a:rPr lang="en-AU" b="1" baseline="0" dirty="0">
                <a:solidFill>
                  <a:schemeClr val="tx1"/>
                </a:solidFill>
              </a:rPr>
              <a:t> 4A: On average, how many questions does each minister receive during question time? (Lower Houses)</a:t>
            </a:r>
            <a:endParaRPr lang="en-AU" b="1" dirty="0">
              <a:solidFill>
                <a:schemeClr val="tx1"/>
              </a:solidFill>
            </a:endParaRPr>
          </a:p>
        </c:rich>
      </c:tx>
      <c:layout>
        <c:manualLayout>
          <c:xMode val="edge"/>
          <c:yMode val="edge"/>
          <c:x val="0.11363726280525895"/>
          <c:y val="5.00285793183428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'Ratio of question to ministers'!$H$2:$H$11</c:f>
              <c:strCache>
                <c:ptCount val="10"/>
                <c:pt idx="0">
                  <c:v>VIC - LA</c:v>
                </c:pt>
                <c:pt idx="1">
                  <c:v>HoR</c:v>
                </c:pt>
                <c:pt idx="2">
                  <c:v>QLD</c:v>
                </c:pt>
                <c:pt idx="3">
                  <c:v>WA - LA</c:v>
                </c:pt>
                <c:pt idx="4">
                  <c:v>NSW - LA</c:v>
                </c:pt>
                <c:pt idx="5">
                  <c:v>SA - HoA</c:v>
                </c:pt>
                <c:pt idx="6">
                  <c:v>NZ</c:v>
                </c:pt>
                <c:pt idx="7">
                  <c:v>TAS - HoA</c:v>
                </c:pt>
                <c:pt idx="8">
                  <c:v>NT</c:v>
                </c:pt>
                <c:pt idx="9">
                  <c:v>ACT</c:v>
                </c:pt>
              </c:strCache>
            </c:strRef>
          </c:cat>
          <c:val>
            <c:numRef>
              <c:f>'Ratio of question to ministers'!$K$2:$K$11</c:f>
              <c:numCache>
                <c:formatCode>General</c:formatCode>
                <c:ptCount val="10"/>
                <c:pt idx="0">
                  <c:v>0.6</c:v>
                </c:pt>
                <c:pt idx="1">
                  <c:v>0.8</c:v>
                </c:pt>
                <c:pt idx="2">
                  <c:v>1.1000000000000001</c:v>
                </c:pt>
                <c:pt idx="3">
                  <c:v>1.1000000000000001</c:v>
                </c:pt>
                <c:pt idx="4">
                  <c:v>1.2</c:v>
                </c:pt>
                <c:pt idx="5">
                  <c:v>1.8</c:v>
                </c:pt>
                <c:pt idx="6">
                  <c:v>1.8</c:v>
                </c:pt>
                <c:pt idx="7">
                  <c:v>1.9</c:v>
                </c:pt>
                <c:pt idx="8">
                  <c:v>2.9</c:v>
                </c:pt>
                <c:pt idx="9">
                  <c:v>5</c:v>
                </c:pt>
              </c:numCache>
            </c:numRef>
          </c:val>
        </c:ser>
        <c:dLbls>
          <c:showLegendKey val="0"/>
          <c:showVal val="0"/>
          <c:showCatName val="0"/>
          <c:showSerName val="0"/>
          <c:showPercent val="0"/>
          <c:showBubbleSize val="0"/>
        </c:dLbls>
        <c:gapWidth val="219"/>
        <c:overlap val="-27"/>
        <c:axId val="594688952"/>
        <c:axId val="594689344"/>
      </c:barChart>
      <c:catAx>
        <c:axId val="59468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689344"/>
        <c:crosses val="autoZero"/>
        <c:auto val="1"/>
        <c:lblAlgn val="ctr"/>
        <c:lblOffset val="100"/>
        <c:noMultiLvlLbl val="0"/>
      </c:catAx>
      <c:valAx>
        <c:axId val="594689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688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chemeClr val="tx1"/>
                </a:solidFill>
              </a:rPr>
              <a:t>Graph 4B: On average, how many questions</a:t>
            </a:r>
            <a:r>
              <a:rPr lang="en-AU" b="1" baseline="0" dirty="0">
                <a:solidFill>
                  <a:schemeClr val="tx1"/>
                </a:solidFill>
              </a:rPr>
              <a:t> does each minister receive during question time? (Upper Houses)</a:t>
            </a:r>
            <a:endParaRPr lang="en-AU" b="1" dirty="0">
              <a:solidFill>
                <a:schemeClr val="tx1"/>
              </a:solidFill>
            </a:endParaRPr>
          </a:p>
        </c:rich>
      </c:tx>
      <c:layout>
        <c:manualLayout>
          <c:xMode val="edge"/>
          <c:yMode val="edge"/>
          <c:x val="0.11792272894041368"/>
          <c:y val="7.420092324644814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'Ratio of question to ministers'!$M$2:$M$6</c:f>
              <c:strCache>
                <c:ptCount val="5"/>
                <c:pt idx="0">
                  <c:v>NSW - LC</c:v>
                </c:pt>
                <c:pt idx="1">
                  <c:v>VIC - LC</c:v>
                </c:pt>
                <c:pt idx="2">
                  <c:v>SENATE</c:v>
                </c:pt>
                <c:pt idx="3">
                  <c:v>WA - LC</c:v>
                </c:pt>
                <c:pt idx="4">
                  <c:v>SA - LC</c:v>
                </c:pt>
              </c:strCache>
            </c:strRef>
          </c:cat>
          <c:val>
            <c:numRef>
              <c:f>'Ratio of question to ministers'!$P$2:$P$6</c:f>
              <c:numCache>
                <c:formatCode>General</c:formatCode>
                <c:ptCount val="5"/>
                <c:pt idx="0">
                  <c:v>2.8</c:v>
                </c:pt>
                <c:pt idx="1">
                  <c:v>3.2</c:v>
                </c:pt>
                <c:pt idx="2">
                  <c:v>8.1999999999999993</c:v>
                </c:pt>
                <c:pt idx="3">
                  <c:v>8.3000000000000007</c:v>
                </c:pt>
                <c:pt idx="4">
                  <c:v>12.5</c:v>
                </c:pt>
              </c:numCache>
            </c:numRef>
          </c:val>
        </c:ser>
        <c:dLbls>
          <c:showLegendKey val="0"/>
          <c:showVal val="0"/>
          <c:showCatName val="0"/>
          <c:showSerName val="0"/>
          <c:showPercent val="0"/>
          <c:showBubbleSize val="0"/>
        </c:dLbls>
        <c:gapWidth val="219"/>
        <c:overlap val="-27"/>
        <c:axId val="590247272"/>
        <c:axId val="590247664"/>
      </c:barChart>
      <c:catAx>
        <c:axId val="59024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247664"/>
        <c:crosses val="autoZero"/>
        <c:auto val="1"/>
        <c:lblAlgn val="ctr"/>
        <c:lblOffset val="100"/>
        <c:noMultiLvlLbl val="0"/>
      </c:catAx>
      <c:valAx>
        <c:axId val="59024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247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solidFill>
                  <a:schemeClr val="tx1"/>
                </a:solidFill>
              </a:rPr>
              <a:t>Graph</a:t>
            </a:r>
            <a:r>
              <a:rPr lang="en-AU" b="1" baseline="0" dirty="0">
                <a:solidFill>
                  <a:schemeClr val="tx1"/>
                </a:solidFill>
              </a:rPr>
              <a:t> 5: Is there </a:t>
            </a:r>
            <a:r>
              <a:rPr lang="en-AU" b="1" baseline="0" dirty="0" smtClean="0">
                <a:solidFill>
                  <a:schemeClr val="tx1"/>
                </a:solidFill>
              </a:rPr>
              <a:t>enough </a:t>
            </a:r>
            <a:r>
              <a:rPr lang="en-AU" b="1" baseline="0" dirty="0">
                <a:solidFill>
                  <a:schemeClr val="tx1"/>
                </a:solidFill>
              </a:rPr>
              <a:t>time allocated to question time each sitting day?</a:t>
            </a:r>
            <a:endParaRPr lang="en-AU" b="1" dirty="0">
              <a:solidFill>
                <a:schemeClr val="tx1"/>
              </a:solidFill>
            </a:endParaRPr>
          </a:p>
        </c:rich>
      </c:tx>
      <c:layout>
        <c:manualLayout>
          <c:xMode val="edge"/>
          <c:yMode val="edge"/>
          <c:x val="0.11635950239747204"/>
          <c:y val="2.446670293646671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2"/>
            </a:solidFill>
            <a:ln>
              <a:noFill/>
            </a:ln>
            <a:effectLst/>
          </c:spPr>
          <c:invertIfNegative val="0"/>
          <c:cat>
            <c:strRef>
              <c:f>'Time taken for Question Time'!$A$19:$A$33</c:f>
              <c:strCache>
                <c:ptCount val="15"/>
                <c:pt idx="0">
                  <c:v>WA - LC</c:v>
                </c:pt>
                <c:pt idx="1">
                  <c:v>VIC - LC</c:v>
                </c:pt>
                <c:pt idx="2">
                  <c:v>VIC - LC</c:v>
                </c:pt>
                <c:pt idx="3">
                  <c:v>WA - LA</c:v>
                </c:pt>
                <c:pt idx="4">
                  <c:v>NSW - LA</c:v>
                </c:pt>
                <c:pt idx="5">
                  <c:v>QLD</c:v>
                </c:pt>
                <c:pt idx="6">
                  <c:v>SA - HoA</c:v>
                </c:pt>
                <c:pt idx="7">
                  <c:v>SA - LC</c:v>
                </c:pt>
                <c:pt idx="8">
                  <c:v>NT</c:v>
                </c:pt>
                <c:pt idx="9">
                  <c:v>SENATE</c:v>
                </c:pt>
                <c:pt idx="10">
                  <c:v>ACT</c:v>
                </c:pt>
                <c:pt idx="11">
                  <c:v>TAS - HoA</c:v>
                </c:pt>
                <c:pt idx="12">
                  <c:v>NZ</c:v>
                </c:pt>
                <c:pt idx="13">
                  <c:v>NSW - LC</c:v>
                </c:pt>
                <c:pt idx="14">
                  <c:v>HoR</c:v>
                </c:pt>
              </c:strCache>
            </c:strRef>
          </c:cat>
          <c:val>
            <c:numRef>
              <c:f>'Time taken for Question Time'!$B$19:$B$33</c:f>
              <c:numCache>
                <c:formatCode>General</c:formatCode>
                <c:ptCount val="15"/>
                <c:pt idx="0">
                  <c:v>30</c:v>
                </c:pt>
                <c:pt idx="1">
                  <c:v>30</c:v>
                </c:pt>
                <c:pt idx="2">
                  <c:v>48</c:v>
                </c:pt>
                <c:pt idx="3">
                  <c:v>50</c:v>
                </c:pt>
                <c:pt idx="4">
                  <c:v>60</c:v>
                </c:pt>
                <c:pt idx="5">
                  <c:v>60</c:v>
                </c:pt>
                <c:pt idx="6">
                  <c:v>60</c:v>
                </c:pt>
                <c:pt idx="7">
                  <c:v>60</c:v>
                </c:pt>
                <c:pt idx="8">
                  <c:v>60</c:v>
                </c:pt>
                <c:pt idx="9">
                  <c:v>60</c:v>
                </c:pt>
                <c:pt idx="10">
                  <c:v>60</c:v>
                </c:pt>
                <c:pt idx="11">
                  <c:v>74</c:v>
                </c:pt>
                <c:pt idx="12">
                  <c:v>75</c:v>
                </c:pt>
                <c:pt idx="13">
                  <c:v>75</c:v>
                </c:pt>
                <c:pt idx="14">
                  <c:v>80</c:v>
                </c:pt>
              </c:numCache>
            </c:numRef>
          </c:val>
        </c:ser>
        <c:dLbls>
          <c:showLegendKey val="0"/>
          <c:showVal val="0"/>
          <c:showCatName val="0"/>
          <c:showSerName val="0"/>
          <c:showPercent val="0"/>
          <c:showBubbleSize val="0"/>
        </c:dLbls>
        <c:gapWidth val="150"/>
        <c:overlap val="100"/>
        <c:axId val="590248448"/>
        <c:axId val="590248840"/>
      </c:barChart>
      <c:catAx>
        <c:axId val="5902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248840"/>
        <c:crosses val="autoZero"/>
        <c:auto val="1"/>
        <c:lblAlgn val="ctr"/>
        <c:lblOffset val="100"/>
        <c:noMultiLvlLbl val="0"/>
      </c:catAx>
      <c:valAx>
        <c:axId val="590248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24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BCDDA0-5876-4FAE-A463-C99166924257}" type="datetimeFigureOut">
              <a:rPr lang="en-AU" smtClean="0"/>
              <a:t>29/06/2022</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299EDC-0B4B-464E-B491-37002583203F}" type="slidenum">
              <a:rPr lang="en-AU" smtClean="0"/>
              <a:t>‹#›</a:t>
            </a:fld>
            <a:endParaRPr lang="en-AU" dirty="0"/>
          </a:p>
        </p:txBody>
      </p:sp>
    </p:spTree>
    <p:extLst>
      <p:ext uri="{BB962C8B-B14F-4D97-AF65-F5344CB8AC3E}">
        <p14:creationId xmlns:p14="http://schemas.microsoft.com/office/powerpoint/2010/main" val="24371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299EDC-0B4B-464E-B491-37002583203F}" type="slidenum">
              <a:rPr lang="en-AU" smtClean="0"/>
              <a:t>1</a:t>
            </a:fld>
            <a:endParaRPr lang="en-AU" dirty="0"/>
          </a:p>
        </p:txBody>
      </p:sp>
    </p:spTree>
    <p:extLst>
      <p:ext uri="{BB962C8B-B14F-4D97-AF65-F5344CB8AC3E}">
        <p14:creationId xmlns:p14="http://schemas.microsoft.com/office/powerpoint/2010/main" val="35614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47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09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70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6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23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16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38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299EDC-0B4B-464E-B491-37002583203F}" type="slidenum">
              <a:rPr lang="en-AU" smtClean="0"/>
              <a:t>17</a:t>
            </a:fld>
            <a:endParaRPr lang="en-AU" dirty="0"/>
          </a:p>
        </p:txBody>
      </p:sp>
    </p:spTree>
    <p:extLst>
      <p:ext uri="{BB962C8B-B14F-4D97-AF65-F5344CB8AC3E}">
        <p14:creationId xmlns:p14="http://schemas.microsoft.com/office/powerpoint/2010/main" val="153268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88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1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18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48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8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6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9EDC-0B4B-464E-B491-3700258320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2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3BE62-7C18-4CBF-B32F-FC3B99835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4552D8ED-18C4-4E03-BCFD-BB4ACEAC2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6214C2C3-3E03-4084-99D3-43C7FFD46042}"/>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3FEC78B8-764E-4331-9C74-4A1F78A3850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18C2F8C-5409-4A6A-8961-9AC068D60E91}"/>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412957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947B3-37A4-40DA-9E66-2A169DD864D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D00ADDE6-EDE7-4794-A6FB-603B28E03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3DF25DEB-88DB-4265-90F1-ED93CD336716}"/>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888F8F17-5775-438C-A563-958399D902D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7EDB8AF2-CEFF-428C-B6A0-DAA34AAA62B3}"/>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61634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F060198-7521-4AC8-B1A0-FCB76D4085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231215A3-0211-45D9-B807-AB3864BE2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6E300075-3235-41FE-A91C-55A461D412E4}"/>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C8B5A41F-CAB5-421B-8AE9-CF2807AC889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DB7A5FD8-4B57-48EB-B857-D4890EF53782}"/>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376186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D0B28-AF7C-4029-BD36-2145421604D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2D95E6DE-385A-47A9-A3B2-3CD1CA4CB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AD98B5D4-2985-49A8-85E6-DE52E10168C5}"/>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A8300B14-A846-4A58-898C-D517147D115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3AFDBE6-6BD5-4EA9-B92E-1938B492867B}"/>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35132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DE90D-0F5E-41A5-A24A-3FC3982B4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4CC6DF95-275D-4880-8D95-53B06408C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F23CB31-0510-4C23-BD72-B00E136A5F12}"/>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881F82E6-A051-4372-948C-4A8938C45EA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6FD70CEA-E351-4D9E-A9B8-E5E696F4DD23}"/>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153092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040091-54A0-4296-8F71-BA17A023E25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6E38BCAA-D635-40FE-83D7-279396E72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67B950C6-C275-4D8F-BE0F-221468471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F9216E35-7F0A-4249-A2DF-58360B95CFDF}"/>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6" name="Footer Placeholder 5">
            <a:extLst>
              <a:ext uri="{FF2B5EF4-FFF2-40B4-BE49-F238E27FC236}">
                <a16:creationId xmlns="" xmlns:a16="http://schemas.microsoft.com/office/drawing/2014/main" id="{9B1FD616-63BE-4D88-B775-AC402F91FF3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F9D69B2F-773E-4FD3-B68E-E2AF069E5ECE}"/>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11869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4B342-1226-4277-9084-629ACC0AF1D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4D353ECB-A957-4F9D-9F98-5F7B9EC6F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B67EC86-5F0C-4213-8E43-C63D6D387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48AF3DC6-649C-4F9F-B8DA-76B8D5D33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0E431DF-E630-40C1-93D7-6871B3BCB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C9BE4345-2714-42BF-9108-8B30565FF48F}"/>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8" name="Footer Placeholder 7">
            <a:extLst>
              <a:ext uri="{FF2B5EF4-FFF2-40B4-BE49-F238E27FC236}">
                <a16:creationId xmlns="" xmlns:a16="http://schemas.microsoft.com/office/drawing/2014/main" id="{218071FF-AAB1-477C-BC53-AB257E05D10D}"/>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852C1A2B-B9E1-4B87-8C95-55A28488A0FF}"/>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276904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699136-6E27-41FE-8A1C-533F979D9AA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DB0C0B52-6AB3-4B01-8186-793A3305765D}"/>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4" name="Footer Placeholder 3">
            <a:extLst>
              <a:ext uri="{FF2B5EF4-FFF2-40B4-BE49-F238E27FC236}">
                <a16:creationId xmlns="" xmlns:a16="http://schemas.microsoft.com/office/drawing/2014/main" id="{03EB220E-6AB4-407D-B8D2-8B19DEDF8A2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E3503876-D8BC-4202-90A8-6143C25195FF}"/>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2598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1DC678-6BA1-4B60-BE5D-A6E6082472C3}"/>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3" name="Footer Placeholder 2">
            <a:extLst>
              <a:ext uri="{FF2B5EF4-FFF2-40B4-BE49-F238E27FC236}">
                <a16:creationId xmlns="" xmlns:a16="http://schemas.microsoft.com/office/drawing/2014/main" id="{3C2E5A92-4117-40D6-A105-339BB21CD9F2}"/>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2C4874A1-03A9-4516-9A70-575E33E17EB1}"/>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407912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3740AE-BEF3-4BF6-92A2-6E3E0C0C7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1BC4AA9A-790E-4E6A-82D6-F2364FC38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E3A17D8B-8666-4A8A-A895-4C29683D0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5A0C909-ACE9-4C54-A4CB-2E62AFBA25EF}"/>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6" name="Footer Placeholder 5">
            <a:extLst>
              <a:ext uri="{FF2B5EF4-FFF2-40B4-BE49-F238E27FC236}">
                <a16:creationId xmlns="" xmlns:a16="http://schemas.microsoft.com/office/drawing/2014/main" id="{AF26CFC8-D436-46E4-A8FB-9CB44522A05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97E191-3EE3-461F-B7D8-3FCB39B88821}"/>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25532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0614F-D9D2-4A3C-B7AC-C9DEBDDFD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2889CF79-A06C-49ED-8006-BE0AC2A9C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 xmlns:a16="http://schemas.microsoft.com/office/drawing/2014/main" id="{E4EF910A-446A-463F-A97C-FBAEB0F02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A1DCD8-AB41-413C-8A48-D7E28A1A518E}"/>
              </a:ext>
            </a:extLst>
          </p:cNvPr>
          <p:cNvSpPr>
            <a:spLocks noGrp="1"/>
          </p:cNvSpPr>
          <p:nvPr>
            <p:ph type="dt" sz="half" idx="10"/>
          </p:nvPr>
        </p:nvSpPr>
        <p:spPr/>
        <p:txBody>
          <a:bodyPr/>
          <a:lstStyle/>
          <a:p>
            <a:fld id="{7EC2B2A3-19B2-4B0E-92F4-6F8B7E0E8940}" type="datetimeFigureOut">
              <a:rPr lang="en-AU" smtClean="0"/>
              <a:t>29/06/2022</a:t>
            </a:fld>
            <a:endParaRPr lang="en-AU" dirty="0"/>
          </a:p>
        </p:txBody>
      </p:sp>
      <p:sp>
        <p:nvSpPr>
          <p:cNvPr id="6" name="Footer Placeholder 5">
            <a:extLst>
              <a:ext uri="{FF2B5EF4-FFF2-40B4-BE49-F238E27FC236}">
                <a16:creationId xmlns="" xmlns:a16="http://schemas.microsoft.com/office/drawing/2014/main" id="{F2CFCFCA-A88B-46CC-969C-B228B937F77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40AEA0D-F3CF-43CC-B4BC-22FCF94E8010}"/>
              </a:ext>
            </a:extLst>
          </p:cNvPr>
          <p:cNvSpPr>
            <a:spLocks noGrp="1"/>
          </p:cNvSpPr>
          <p:nvPr>
            <p:ph type="sldNum" sz="quarter" idx="12"/>
          </p:nvPr>
        </p:nvSpPr>
        <p:spPr/>
        <p:txBody>
          <a:bodyPr/>
          <a:lstStyle/>
          <a:p>
            <a:fld id="{9C17576E-FDB5-4477-9C8F-C167D36C908D}" type="slidenum">
              <a:rPr lang="en-AU" smtClean="0"/>
              <a:t>‹#›</a:t>
            </a:fld>
            <a:endParaRPr lang="en-AU" dirty="0"/>
          </a:p>
        </p:txBody>
      </p:sp>
    </p:spTree>
    <p:extLst>
      <p:ext uri="{BB962C8B-B14F-4D97-AF65-F5344CB8AC3E}">
        <p14:creationId xmlns:p14="http://schemas.microsoft.com/office/powerpoint/2010/main" val="390599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0153FE-35BC-47F4-A9E6-D09204CF5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44C700AF-581A-4897-9875-B9449CECF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1C6E9A-A70B-4028-A13B-63E964F50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2B2A3-19B2-4B0E-92F4-6F8B7E0E8940}" type="datetimeFigureOut">
              <a:rPr lang="en-AU" smtClean="0"/>
              <a:t>29/06/2022</a:t>
            </a:fld>
            <a:endParaRPr lang="en-AU" dirty="0"/>
          </a:p>
        </p:txBody>
      </p:sp>
      <p:sp>
        <p:nvSpPr>
          <p:cNvPr id="5" name="Footer Placeholder 4">
            <a:extLst>
              <a:ext uri="{FF2B5EF4-FFF2-40B4-BE49-F238E27FC236}">
                <a16:creationId xmlns="" xmlns:a16="http://schemas.microsoft.com/office/drawing/2014/main" id="{7BB857DC-8D7B-43F4-A492-C78477B27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D7807BD-FDB0-495E-A365-2709E24B4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7576E-FDB5-4477-9C8F-C167D36C908D}" type="slidenum">
              <a:rPr lang="en-AU" smtClean="0"/>
              <a:t>‹#›</a:t>
            </a:fld>
            <a:endParaRPr lang="en-AU" dirty="0"/>
          </a:p>
        </p:txBody>
      </p:sp>
    </p:spTree>
    <p:extLst>
      <p:ext uri="{BB962C8B-B14F-4D97-AF65-F5344CB8AC3E}">
        <p14:creationId xmlns:p14="http://schemas.microsoft.com/office/powerpoint/2010/main" val="36569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hataustraliathinks.org.au/data_story/is-our-democracy-brok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34C"/>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 xmlns:a16="http://schemas.microsoft.com/office/drawing/2014/main" id="{3755A791-4403-43D3-919C-52460E1FE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51" y="5915025"/>
            <a:ext cx="3621168" cy="479522"/>
          </a:xfrm>
          <a:prstGeom prst="rect">
            <a:avLst/>
          </a:prstGeom>
        </p:spPr>
      </p:pic>
      <p:sp>
        <p:nvSpPr>
          <p:cNvPr id="8" name="TextBox 7">
            <a:extLst>
              <a:ext uri="{FF2B5EF4-FFF2-40B4-BE49-F238E27FC236}">
                <a16:creationId xmlns="" xmlns:a16="http://schemas.microsoft.com/office/drawing/2014/main" id="{D310F098-AD6A-4C84-A405-FAC5B93CD8A0}"/>
              </a:ext>
            </a:extLst>
          </p:cNvPr>
          <p:cNvSpPr txBox="1"/>
          <p:nvPr/>
        </p:nvSpPr>
        <p:spPr>
          <a:xfrm>
            <a:off x="637593" y="802447"/>
            <a:ext cx="9616750" cy="3785652"/>
          </a:xfrm>
          <a:prstGeom prst="rect">
            <a:avLst/>
          </a:prstGeom>
          <a:noFill/>
        </p:spPr>
        <p:txBody>
          <a:bodyPr wrap="square" rtlCol="0">
            <a:spAutoFit/>
          </a:bodyPr>
          <a:lstStyle/>
          <a:p>
            <a:r>
              <a:rPr lang="en-AU" sz="6000" b="1" dirty="0" smtClean="0">
                <a:solidFill>
                  <a:schemeClr val="bg1"/>
                </a:solidFill>
                <a:latin typeface="Arial" panose="020B0604020202020204" pitchFamily="34" charset="0"/>
                <a:cs typeface="Arial" panose="020B0604020202020204" pitchFamily="34" charset="0"/>
              </a:rPr>
              <a:t>Questioning question time—can it be improved to strengthen and revitalise democracy?</a:t>
            </a:r>
            <a:endParaRPr lang="en-AU" sz="6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AEFF5065-059B-46AF-9C14-B36C5E6FE6C1}"/>
              </a:ext>
            </a:extLst>
          </p:cNvPr>
          <p:cNvSpPr txBox="1"/>
          <p:nvPr/>
        </p:nvSpPr>
        <p:spPr>
          <a:xfrm>
            <a:off x="637594" y="4693509"/>
            <a:ext cx="7193226" cy="1200329"/>
          </a:xfrm>
          <a:prstGeom prst="rect">
            <a:avLst/>
          </a:prstGeom>
          <a:noFill/>
        </p:spPr>
        <p:txBody>
          <a:bodyPr wrap="square" rtlCol="0">
            <a:spAutoFit/>
          </a:bodyPr>
          <a:lstStyle/>
          <a:p>
            <a:r>
              <a:rPr lang="en-AU" sz="2400" b="1" dirty="0">
                <a:solidFill>
                  <a:srgbClr val="9DB4DC"/>
                </a:solidFill>
                <a:latin typeface="Arial" panose="020B0604020202020204" pitchFamily="34" charset="0"/>
                <a:cs typeface="Arial" panose="020B0604020202020204" pitchFamily="34" charset="0"/>
              </a:rPr>
              <a:t>Tom </a:t>
            </a:r>
            <a:r>
              <a:rPr lang="en-AU" sz="2400" b="1" dirty="0" smtClean="0">
                <a:solidFill>
                  <a:srgbClr val="9DB4DC"/>
                </a:solidFill>
                <a:latin typeface="Arial" panose="020B0604020202020204" pitchFamily="34" charset="0"/>
                <a:cs typeface="Arial" panose="020B0604020202020204" pitchFamily="34" charset="0"/>
              </a:rPr>
              <a:t>Duncan</a:t>
            </a:r>
            <a:endParaRPr lang="en-AU" sz="2400" b="1" dirty="0">
              <a:solidFill>
                <a:srgbClr val="9DB4DC"/>
              </a:solidFill>
              <a:latin typeface="Arial" panose="020B0604020202020204" pitchFamily="34" charset="0"/>
              <a:cs typeface="Arial" panose="020B0604020202020204" pitchFamily="34" charset="0"/>
            </a:endParaRPr>
          </a:p>
          <a:p>
            <a:r>
              <a:rPr lang="en-AU" sz="2400" dirty="0" smtClean="0">
                <a:solidFill>
                  <a:srgbClr val="9DB4DC"/>
                </a:solidFill>
                <a:latin typeface="Arial Nova Light" panose="020B0304020202020204" pitchFamily="34" charset="0"/>
                <a:cs typeface="Arial" panose="020B0604020202020204" pitchFamily="34" charset="0"/>
              </a:rPr>
              <a:t>Clerk of the Legislative Assembly</a:t>
            </a:r>
            <a:endParaRPr lang="en-AU" sz="2400" dirty="0">
              <a:solidFill>
                <a:srgbClr val="9DB4DC"/>
              </a:solidFill>
              <a:latin typeface="Arial Nova Light" panose="020B0304020202020204" pitchFamily="34" charset="0"/>
              <a:cs typeface="Arial" panose="020B0604020202020204" pitchFamily="34" charset="0"/>
            </a:endParaRPr>
          </a:p>
          <a:p>
            <a:r>
              <a:rPr lang="en-AU" sz="2400" dirty="0" smtClean="0">
                <a:solidFill>
                  <a:srgbClr val="9DB4DC"/>
                </a:solidFill>
                <a:latin typeface="Arial Nova Light" panose="020B0304020202020204" pitchFamily="34" charset="0"/>
                <a:cs typeface="Arial" panose="020B0604020202020204" pitchFamily="34" charset="0"/>
              </a:rPr>
              <a:t>July 2022</a:t>
            </a:r>
          </a:p>
        </p:txBody>
      </p:sp>
    </p:spTree>
    <p:extLst>
      <p:ext uri="{BB962C8B-B14F-4D97-AF65-F5344CB8AC3E}">
        <p14:creationId xmlns:p14="http://schemas.microsoft.com/office/powerpoint/2010/main" val="420267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175277" y="3428999"/>
            <a:ext cx="875347" cy="369332"/>
          </a:xfrm>
          <a:prstGeom prst="rect">
            <a:avLst/>
          </a:prstGeom>
          <a:noFill/>
        </p:spPr>
        <p:txBody>
          <a:bodyPr wrap="square" rtlCol="0">
            <a:spAutoFit/>
          </a:bodyPr>
          <a:lstStyle/>
          <a:p>
            <a:pPr algn="ctr"/>
            <a:r>
              <a:rPr lang="en-AU" sz="900" dirty="0" smtClean="0">
                <a:solidFill>
                  <a:schemeClr val="tx1">
                    <a:lumMod val="60000"/>
                    <a:lumOff val="40000"/>
                  </a:schemeClr>
                </a:solidFill>
              </a:rPr>
              <a:t>number of questions</a:t>
            </a:r>
            <a:endParaRPr lang="en-AU" sz="900" dirty="0">
              <a:solidFill>
                <a:schemeClr val="tx1">
                  <a:lumMod val="60000"/>
                  <a:lumOff val="40000"/>
                </a:schemeClr>
              </a:solidFill>
            </a:endParaRPr>
          </a:p>
        </p:txBody>
      </p:sp>
      <p:graphicFrame>
        <p:nvGraphicFramePr>
          <p:cNvPr id="18" name="Chart 17"/>
          <p:cNvGraphicFramePr>
            <a:graphicFrameLocks/>
          </p:cNvGraphicFramePr>
          <p:nvPr>
            <p:extLst>
              <p:ext uri="{D42A27DB-BD31-4B8C-83A1-F6EECF244321}">
                <p14:modId xmlns:p14="http://schemas.microsoft.com/office/powerpoint/2010/main" val="4210182898"/>
              </p:ext>
            </p:extLst>
          </p:nvPr>
        </p:nvGraphicFramePr>
        <p:xfrm>
          <a:off x="1070721" y="890450"/>
          <a:ext cx="8224003" cy="507709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9267" y="1842274"/>
            <a:ext cx="255905" cy="243205"/>
          </a:xfrm>
          <a:prstGeom prst="rect">
            <a:avLst/>
          </a:prstGeom>
          <a:solidFill>
            <a:schemeClr val="bg1"/>
          </a:solidFill>
          <a:ln>
            <a:noFill/>
          </a:ln>
        </p:spPr>
      </p:pic>
      <p:pic>
        <p:nvPicPr>
          <p:cNvPr id="19" name="Picture 18"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0813" y="1849811"/>
            <a:ext cx="255905" cy="243205"/>
          </a:xfrm>
          <a:prstGeom prst="rect">
            <a:avLst/>
          </a:prstGeom>
          <a:solidFill>
            <a:schemeClr val="bg1"/>
          </a:solidFill>
          <a:ln>
            <a:noFill/>
          </a:ln>
        </p:spPr>
      </p:pic>
      <p:pic>
        <p:nvPicPr>
          <p:cNvPr id="20" name="Picture 19"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484" y="1846460"/>
            <a:ext cx="255905" cy="243205"/>
          </a:xfrm>
          <a:prstGeom prst="rect">
            <a:avLst/>
          </a:prstGeom>
          <a:solidFill>
            <a:schemeClr val="bg1"/>
          </a:solidFill>
          <a:ln>
            <a:noFill/>
          </a:ln>
        </p:spPr>
      </p:pic>
      <p:pic>
        <p:nvPicPr>
          <p:cNvPr id="21" name="Picture 20"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918" y="4922763"/>
            <a:ext cx="255905" cy="243840"/>
          </a:xfrm>
          <a:prstGeom prst="rect">
            <a:avLst/>
          </a:prstGeom>
          <a:solidFill>
            <a:schemeClr val="bg1"/>
          </a:solidFill>
          <a:ln>
            <a:noFill/>
          </a:ln>
        </p:spPr>
      </p:pic>
    </p:spTree>
    <p:extLst>
      <p:ext uri="{BB962C8B-B14F-4D97-AF65-F5344CB8AC3E}">
        <p14:creationId xmlns:p14="http://schemas.microsoft.com/office/powerpoint/2010/main" val="15357325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15470" y="3244333"/>
            <a:ext cx="875347" cy="369332"/>
          </a:xfrm>
          <a:prstGeom prst="rect">
            <a:avLst/>
          </a:prstGeom>
          <a:noFill/>
        </p:spPr>
        <p:txBody>
          <a:bodyPr wrap="square" rtlCol="0">
            <a:spAutoFit/>
          </a:bodyPr>
          <a:lstStyle/>
          <a:p>
            <a:pPr algn="ctr"/>
            <a:r>
              <a:rPr lang="en-AU" sz="900" dirty="0" smtClean="0">
                <a:solidFill>
                  <a:schemeClr val="tx1">
                    <a:lumMod val="60000"/>
                    <a:lumOff val="40000"/>
                  </a:schemeClr>
                </a:solidFill>
              </a:rPr>
              <a:t>number of questions</a:t>
            </a:r>
            <a:endParaRPr lang="en-AU" sz="900" dirty="0">
              <a:solidFill>
                <a:schemeClr val="tx1">
                  <a:lumMod val="60000"/>
                  <a:lumOff val="40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867165252"/>
              </p:ext>
            </p:extLst>
          </p:nvPr>
        </p:nvGraphicFramePr>
        <p:xfrm>
          <a:off x="1090817" y="934497"/>
          <a:ext cx="8234053" cy="5134707"/>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7575" y="1721694"/>
            <a:ext cx="255905" cy="243205"/>
          </a:xfrm>
          <a:prstGeom prst="rect">
            <a:avLst/>
          </a:prstGeom>
          <a:solidFill>
            <a:schemeClr val="bg1"/>
          </a:solidFill>
          <a:ln>
            <a:noFill/>
          </a:ln>
        </p:spPr>
      </p:pic>
      <p:pic>
        <p:nvPicPr>
          <p:cNvPr id="17" name="Picture 16"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9121" y="1729231"/>
            <a:ext cx="255905" cy="243205"/>
          </a:xfrm>
          <a:prstGeom prst="rect">
            <a:avLst/>
          </a:prstGeom>
          <a:solidFill>
            <a:schemeClr val="bg1"/>
          </a:solidFill>
          <a:ln>
            <a:noFill/>
          </a:ln>
        </p:spPr>
      </p:pic>
      <p:pic>
        <p:nvPicPr>
          <p:cNvPr id="18" name="Picture 17"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7792" y="1725880"/>
            <a:ext cx="255905" cy="243205"/>
          </a:xfrm>
          <a:prstGeom prst="rect">
            <a:avLst/>
          </a:prstGeom>
          <a:solidFill>
            <a:schemeClr val="bg1"/>
          </a:solidFill>
          <a:ln>
            <a:noFill/>
          </a:ln>
        </p:spPr>
      </p:pic>
      <p:pic>
        <p:nvPicPr>
          <p:cNvPr id="19" name="Picture 18"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190" y="4621313"/>
            <a:ext cx="255905" cy="243840"/>
          </a:xfrm>
          <a:prstGeom prst="rect">
            <a:avLst/>
          </a:prstGeom>
          <a:solidFill>
            <a:schemeClr val="bg1"/>
          </a:solidFill>
          <a:ln>
            <a:noFill/>
          </a:ln>
        </p:spPr>
      </p:pic>
    </p:spTree>
    <p:extLst>
      <p:ext uri="{BB962C8B-B14F-4D97-AF65-F5344CB8AC3E}">
        <p14:creationId xmlns:p14="http://schemas.microsoft.com/office/powerpoint/2010/main" val="2702277564"/>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187099" y="3237802"/>
            <a:ext cx="875347" cy="230832"/>
          </a:xfrm>
          <a:prstGeom prst="rect">
            <a:avLst/>
          </a:prstGeom>
          <a:noFill/>
        </p:spPr>
        <p:txBody>
          <a:bodyPr wrap="square" rtlCol="0">
            <a:spAutoFit/>
          </a:bodyPr>
          <a:lstStyle/>
          <a:p>
            <a:pPr algn="ctr"/>
            <a:r>
              <a:rPr lang="en-AU" sz="900" dirty="0" smtClean="0">
                <a:solidFill>
                  <a:schemeClr val="tx1">
                    <a:lumMod val="60000"/>
                    <a:lumOff val="40000"/>
                  </a:schemeClr>
                </a:solidFill>
              </a:rPr>
              <a:t>minutes</a:t>
            </a:r>
            <a:endParaRPr lang="en-AU" sz="900" dirty="0">
              <a:solidFill>
                <a:schemeClr val="tx1">
                  <a:lumMod val="60000"/>
                  <a:lumOff val="40000"/>
                </a:schemeClr>
              </a:solidFill>
            </a:endParaRPr>
          </a:p>
        </p:txBody>
      </p:sp>
      <p:sp>
        <p:nvSpPr>
          <p:cNvPr id="2" name="TextBox 1"/>
          <p:cNvSpPr txBox="1"/>
          <p:nvPr/>
        </p:nvSpPr>
        <p:spPr>
          <a:xfrm>
            <a:off x="1062446" y="6369497"/>
            <a:ext cx="5087145" cy="246221"/>
          </a:xfrm>
          <a:prstGeom prst="rect">
            <a:avLst/>
          </a:prstGeom>
          <a:noFill/>
        </p:spPr>
        <p:txBody>
          <a:bodyPr wrap="square" rtlCol="0">
            <a:spAutoFit/>
          </a:bodyPr>
          <a:lstStyle/>
          <a:p>
            <a:r>
              <a:rPr lang="en-AU" sz="1000" dirty="0" smtClean="0">
                <a:solidFill>
                  <a:schemeClr val="bg2">
                    <a:lumMod val="50000"/>
                  </a:schemeClr>
                </a:solidFill>
              </a:rPr>
              <a:t>New Zealand figure based on information provided in 2011</a:t>
            </a:r>
            <a:r>
              <a:rPr lang="en-AU" sz="1000" dirty="0" smtClean="0">
                <a:solidFill>
                  <a:schemeClr val="bg1">
                    <a:lumMod val="65000"/>
                  </a:schemeClr>
                </a:solidFill>
              </a:rPr>
              <a:t>.</a:t>
            </a:r>
            <a:endParaRPr lang="en-AU" sz="1000" dirty="0">
              <a:solidFill>
                <a:schemeClr val="bg1">
                  <a:lumMod val="65000"/>
                </a:schemeClr>
              </a:solidFill>
            </a:endParaRPr>
          </a:p>
        </p:txBody>
      </p:sp>
      <p:graphicFrame>
        <p:nvGraphicFramePr>
          <p:cNvPr id="17" name="Chart 16"/>
          <p:cNvGraphicFramePr>
            <a:graphicFrameLocks/>
          </p:cNvGraphicFramePr>
          <p:nvPr>
            <p:extLst>
              <p:ext uri="{D42A27DB-BD31-4B8C-83A1-F6EECF244321}">
                <p14:modId xmlns:p14="http://schemas.microsoft.com/office/powerpoint/2010/main" val="4229044815"/>
              </p:ext>
            </p:extLst>
          </p:nvPr>
        </p:nvGraphicFramePr>
        <p:xfrm>
          <a:off x="1062446" y="873270"/>
          <a:ext cx="8292569" cy="5190728"/>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5231" y="1500631"/>
            <a:ext cx="255905" cy="243205"/>
          </a:xfrm>
          <a:prstGeom prst="rect">
            <a:avLst/>
          </a:prstGeom>
          <a:solidFill>
            <a:schemeClr val="bg1"/>
          </a:solidFill>
          <a:ln>
            <a:noFill/>
          </a:ln>
        </p:spPr>
      </p:pic>
      <p:pic>
        <p:nvPicPr>
          <p:cNvPr id="19" name="Picture 18"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777" y="1508168"/>
            <a:ext cx="255905" cy="243205"/>
          </a:xfrm>
          <a:prstGeom prst="rect">
            <a:avLst/>
          </a:prstGeom>
          <a:solidFill>
            <a:schemeClr val="bg1"/>
          </a:solidFill>
          <a:ln>
            <a:noFill/>
          </a:ln>
        </p:spPr>
      </p:pic>
      <p:pic>
        <p:nvPicPr>
          <p:cNvPr id="20" name="Picture 19"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5448" y="1504817"/>
            <a:ext cx="255905" cy="243205"/>
          </a:xfrm>
          <a:prstGeom prst="rect">
            <a:avLst/>
          </a:prstGeom>
          <a:solidFill>
            <a:schemeClr val="bg1"/>
          </a:solidFill>
          <a:ln>
            <a:noFill/>
          </a:ln>
        </p:spPr>
      </p:pic>
      <p:pic>
        <p:nvPicPr>
          <p:cNvPr id="21" name="Picture 20"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6579" y="3887783"/>
            <a:ext cx="255905" cy="243840"/>
          </a:xfrm>
          <a:prstGeom prst="rect">
            <a:avLst/>
          </a:prstGeom>
          <a:solidFill>
            <a:schemeClr val="bg1"/>
          </a:solidFill>
          <a:ln>
            <a:noFill/>
          </a:ln>
        </p:spPr>
      </p:pic>
    </p:spTree>
    <p:extLst>
      <p:ext uri="{BB962C8B-B14F-4D97-AF65-F5344CB8AC3E}">
        <p14:creationId xmlns:p14="http://schemas.microsoft.com/office/powerpoint/2010/main" val="232785291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2"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1024931" y="809859"/>
            <a:ext cx="7626698" cy="800219"/>
          </a:xfrm>
          <a:prstGeom prst="rect">
            <a:avLst/>
          </a:prstGeom>
          <a:noFill/>
        </p:spPr>
        <p:txBody>
          <a:bodyPr wrap="square" rtlCol="0">
            <a:spAutoFit/>
          </a:bodyPr>
          <a:lstStyle/>
          <a:p>
            <a:pPr algn="ctr"/>
            <a:r>
              <a:rPr lang="en-AU" sz="1400" b="1" dirty="0"/>
              <a:t>Table 1: Is the Deputy </a:t>
            </a:r>
            <a:r>
              <a:rPr lang="en-AU" sz="1400" b="1" dirty="0" smtClean="0"/>
              <a:t>Presiding Officer from </a:t>
            </a:r>
            <a:r>
              <a:rPr lang="en-AU" sz="1400" b="1" dirty="0" smtClean="0"/>
              <a:t>a different political than the</a:t>
            </a:r>
            <a:endParaRPr lang="en-AU" sz="1400" b="1" dirty="0" smtClean="0"/>
          </a:p>
          <a:p>
            <a:pPr algn="ctr"/>
            <a:r>
              <a:rPr lang="en-AU" sz="1400" b="1" dirty="0" smtClean="0"/>
              <a:t>Presiding </a:t>
            </a:r>
            <a:r>
              <a:rPr lang="en-AU" sz="1400" b="1" dirty="0"/>
              <a:t>Officer?</a:t>
            </a:r>
            <a:endParaRPr lang="en-AU" sz="1400" dirty="0"/>
          </a:p>
          <a:p>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2682220957"/>
              </p:ext>
            </p:extLst>
          </p:nvPr>
        </p:nvGraphicFramePr>
        <p:xfrm>
          <a:off x="1024932" y="1659949"/>
          <a:ext cx="7616650" cy="4023360"/>
        </p:xfrm>
        <a:graphic>
          <a:graphicData uri="http://schemas.openxmlformats.org/drawingml/2006/table">
            <a:tbl>
              <a:tblPr firstRow="1" bandRow="1">
                <a:tableStyleId>{5C22544A-7EE6-4342-B048-85BDC9FD1C3A}</a:tableStyleId>
              </a:tblPr>
              <a:tblGrid>
                <a:gridCol w="4139920"/>
                <a:gridCol w="3476730"/>
              </a:tblGrid>
              <a:tr h="231819">
                <a:tc>
                  <a:txBody>
                    <a:bodyPr/>
                    <a:lstStyle/>
                    <a:p>
                      <a:r>
                        <a:rPr lang="en-AU" sz="1200" dirty="0" smtClean="0">
                          <a:solidFill>
                            <a:schemeClr val="tx1"/>
                          </a:solidFill>
                        </a:rPr>
                        <a:t>Legislature</a:t>
                      </a:r>
                      <a:endParaRPr lang="en-AU" sz="1200" dirty="0">
                        <a:solidFill>
                          <a:schemeClr val="tx1"/>
                        </a:solidFill>
                      </a:endParaRPr>
                    </a:p>
                  </a:txBody>
                  <a:tcPr>
                    <a:solidFill>
                      <a:schemeClr val="accent3">
                        <a:lumMod val="40000"/>
                        <a:lumOff val="60000"/>
                      </a:schemeClr>
                    </a:solidFill>
                  </a:tcPr>
                </a:tc>
                <a:tc>
                  <a:txBody>
                    <a:bodyPr/>
                    <a:lstStyle/>
                    <a:p>
                      <a:pPr algn="ctr"/>
                      <a:r>
                        <a:rPr lang="en-AU" sz="1200" dirty="0" smtClean="0">
                          <a:solidFill>
                            <a:schemeClr val="tx1"/>
                          </a:solidFill>
                        </a:rPr>
                        <a:t>Deputy Presiding</a:t>
                      </a:r>
                      <a:r>
                        <a:rPr lang="en-AU" sz="1200" baseline="0" dirty="0" smtClean="0">
                          <a:solidFill>
                            <a:schemeClr val="tx1"/>
                          </a:solidFill>
                        </a:rPr>
                        <a:t> Officer </a:t>
                      </a:r>
                      <a:r>
                        <a:rPr lang="en-AU" sz="1200" dirty="0" smtClean="0">
                          <a:solidFill>
                            <a:schemeClr val="tx1"/>
                          </a:solidFill>
                        </a:rPr>
                        <a:t>from same political</a:t>
                      </a:r>
                      <a:r>
                        <a:rPr lang="en-AU" sz="1200" baseline="0" dirty="0" smtClean="0">
                          <a:solidFill>
                            <a:schemeClr val="tx1"/>
                          </a:solidFill>
                        </a:rPr>
                        <a:t> party as Presiding Officer</a:t>
                      </a:r>
                      <a:endParaRPr lang="en-AU" sz="1200" dirty="0">
                        <a:solidFill>
                          <a:schemeClr val="tx1"/>
                        </a:solidFill>
                      </a:endParaRPr>
                    </a:p>
                  </a:txBody>
                  <a:tcPr>
                    <a:solidFill>
                      <a:schemeClr val="accent3">
                        <a:lumMod val="40000"/>
                        <a:lumOff val="60000"/>
                      </a:schemeClr>
                    </a:solidFill>
                  </a:tcPr>
                </a:tc>
              </a:tr>
              <a:tr h="231819">
                <a:tc>
                  <a:txBody>
                    <a:bodyPr/>
                    <a:lstStyle/>
                    <a:p>
                      <a:r>
                        <a:rPr lang="en-AU" sz="1200" dirty="0" smtClean="0"/>
                        <a:t>Australian Capital Territory – Legislative Assembly</a:t>
                      </a:r>
                      <a:endParaRPr lang="en-AU" sz="1200" dirty="0"/>
                    </a:p>
                  </a:txBody>
                  <a:tcPr/>
                </a:tc>
                <a:tc>
                  <a:txBody>
                    <a:bodyPr/>
                    <a:lstStyle/>
                    <a:p>
                      <a:pPr algn="ctr"/>
                      <a:r>
                        <a:rPr lang="en-AU" sz="1200" b="1" dirty="0" smtClean="0"/>
                        <a:t>Yes</a:t>
                      </a:r>
                      <a:endParaRPr lang="en-AU" sz="1200" b="1" dirty="0"/>
                    </a:p>
                  </a:txBody>
                  <a:tcPr/>
                </a:tc>
              </a:tr>
              <a:tr h="231819">
                <a:tc>
                  <a:txBody>
                    <a:bodyPr/>
                    <a:lstStyle/>
                    <a:p>
                      <a:r>
                        <a:rPr lang="en-AU" sz="1200" dirty="0" smtClean="0"/>
                        <a:t>New South Wales – Legislative Assembly</a:t>
                      </a:r>
                      <a:endParaRPr lang="en-AU" sz="1200" dirty="0"/>
                    </a:p>
                  </a:txBody>
                  <a:tcPr/>
                </a:tc>
                <a:tc>
                  <a:txBody>
                    <a:bodyPr/>
                    <a:lstStyle/>
                    <a:p>
                      <a:pPr algn="ct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New South Wales – Legislative Council</a:t>
                      </a:r>
                      <a:endParaRPr lang="en-AU" sz="1200" dirty="0"/>
                    </a:p>
                  </a:txBody>
                  <a:tcPr/>
                </a:tc>
                <a:tc>
                  <a:txBody>
                    <a:bodyPr/>
                    <a:lstStyle/>
                    <a:p>
                      <a:pPr algn="ct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New Zealand House of Representatives</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Northern Territory Legislative</a:t>
                      </a:r>
                      <a:r>
                        <a:rPr lang="en-AU" sz="1200" baseline="0" dirty="0" smtClean="0"/>
                        <a:t>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Queensland Legislative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South Australia – House of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Yes</a:t>
                      </a:r>
                      <a:r>
                        <a:rPr lang="en-AU" sz="1200" b="1" dirty="0" smtClean="0"/>
                        <a:t>*</a:t>
                      </a:r>
                      <a:endParaRPr lang="en-AU" sz="1200" b="1" dirty="0"/>
                    </a:p>
                  </a:txBody>
                  <a:tcPr/>
                </a:tc>
              </a:tr>
              <a:tr h="231819">
                <a:tc>
                  <a:txBody>
                    <a:bodyPr/>
                    <a:lstStyle/>
                    <a:p>
                      <a:r>
                        <a:rPr lang="en-AU" sz="1200" dirty="0" smtClean="0"/>
                        <a:t>Tasmania – House of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Tasmania – Legislative Council</a:t>
                      </a:r>
                      <a:endParaRPr lang="en-AU" sz="1200" dirty="0"/>
                    </a:p>
                  </a:txBody>
                  <a:tcPr/>
                </a:tc>
                <a:tc>
                  <a:txBody>
                    <a:bodyPr/>
                    <a:lstStyle/>
                    <a:p>
                      <a:pPr algn="ctr"/>
                      <a:r>
                        <a:rPr lang="en-AU" sz="1200" b="1" dirty="0" smtClean="0">
                          <a:sym typeface="Wingdings 2" panose="05020102010507070707" pitchFamily="18" charset="2"/>
                        </a:rPr>
                        <a:t>Yes</a:t>
                      </a:r>
                      <a:endParaRPr lang="en-AU" sz="1200" b="1" dirty="0"/>
                    </a:p>
                  </a:txBody>
                  <a:tcPr/>
                </a:tc>
              </a:tr>
              <a:tr h="231819">
                <a:tc>
                  <a:txBody>
                    <a:bodyPr/>
                    <a:lstStyle/>
                    <a:p>
                      <a:r>
                        <a:rPr lang="en-AU" sz="1200" dirty="0" smtClean="0"/>
                        <a:t>Victoria – Legislative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Legislative Council</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t>Yes*</a:t>
                      </a:r>
                      <a:endParaRPr lang="en-AU" sz="1200" b="1" dirty="0"/>
                    </a:p>
                  </a:txBody>
                  <a:tcPr/>
                </a:tc>
              </a:tr>
              <a:tr h="231819">
                <a:tc>
                  <a:txBody>
                    <a:bodyPr/>
                    <a:lstStyle/>
                    <a:p>
                      <a:r>
                        <a:rPr lang="en-AU" sz="1200" dirty="0" smtClean="0"/>
                        <a:t>Western</a:t>
                      </a:r>
                      <a:r>
                        <a:rPr lang="en-AU" sz="1200" baseline="0" dirty="0" smtClean="0"/>
                        <a:t> Australia – Legislative Assembly</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No</a:t>
                      </a:r>
                      <a:endParaRPr lang="en-AU" sz="1200" b="1" dirty="0"/>
                    </a:p>
                  </a:txBody>
                  <a:tcPr/>
                </a:tc>
              </a:tr>
              <a:tr h="231819">
                <a:tc>
                  <a:txBody>
                    <a:bodyPr/>
                    <a:lstStyle/>
                    <a:p>
                      <a:r>
                        <a:rPr lang="en-AU" sz="1200" dirty="0" smtClean="0"/>
                        <a:t>Western</a:t>
                      </a:r>
                      <a:r>
                        <a:rPr lang="en-AU" sz="1200" baseline="0" dirty="0" smtClean="0"/>
                        <a:t> Australia – Legislative Council</a:t>
                      </a:r>
                      <a:endParaRPr lang="en-A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Yes</a:t>
                      </a:r>
                      <a:endParaRPr lang="en-AU" sz="1200" b="1" dirty="0"/>
                    </a:p>
                  </a:txBody>
                  <a:tcPr/>
                </a:tc>
              </a:tr>
            </a:tbl>
          </a:graphicData>
        </a:graphic>
      </p:graphicFrame>
      <p:sp>
        <p:nvSpPr>
          <p:cNvPr id="10" name="TextBox 9"/>
          <p:cNvSpPr txBox="1"/>
          <p:nvPr/>
        </p:nvSpPr>
        <p:spPr>
          <a:xfrm>
            <a:off x="1024931" y="6300316"/>
            <a:ext cx="4612193" cy="246221"/>
          </a:xfrm>
          <a:prstGeom prst="rect">
            <a:avLst/>
          </a:prstGeom>
          <a:noFill/>
        </p:spPr>
        <p:txBody>
          <a:bodyPr wrap="square" rtlCol="0">
            <a:spAutoFit/>
          </a:bodyPr>
          <a:lstStyle/>
          <a:p>
            <a:r>
              <a:rPr lang="en-AU" sz="1000" dirty="0" smtClean="0">
                <a:solidFill>
                  <a:schemeClr val="bg1">
                    <a:lumMod val="50000"/>
                  </a:schemeClr>
                </a:solidFill>
              </a:rPr>
              <a:t>* Speaker is from non-government party</a:t>
            </a:r>
            <a:endParaRPr lang="en-AU" sz="1000" dirty="0">
              <a:solidFill>
                <a:schemeClr val="bg1">
                  <a:lumMod val="50000"/>
                </a:schemeClr>
              </a:solidFill>
            </a:endParaRPr>
          </a:p>
        </p:txBody>
      </p:sp>
      <p:pic>
        <p:nvPicPr>
          <p:cNvPr id="11" name="Picture 10"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1581" y="2142011"/>
            <a:ext cx="213360" cy="202565"/>
          </a:xfrm>
          <a:prstGeom prst="rect">
            <a:avLst/>
          </a:prstGeom>
          <a:noFill/>
          <a:ln>
            <a:noFill/>
          </a:ln>
        </p:spPr>
      </p:pic>
      <p:pic>
        <p:nvPicPr>
          <p:cNvPr id="12" name="Picture 11"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184" y="3803674"/>
            <a:ext cx="213360" cy="202565"/>
          </a:xfrm>
          <a:prstGeom prst="rect">
            <a:avLst/>
          </a:prstGeom>
          <a:noFill/>
          <a:ln>
            <a:noFill/>
          </a:ln>
        </p:spPr>
      </p:pic>
      <p:pic>
        <p:nvPicPr>
          <p:cNvPr id="13" name="Picture 12"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629" y="5430504"/>
            <a:ext cx="213360" cy="202565"/>
          </a:xfrm>
          <a:prstGeom prst="rect">
            <a:avLst/>
          </a:prstGeom>
          <a:noFill/>
          <a:ln>
            <a:noFill/>
          </a:ln>
        </p:spPr>
      </p:pic>
      <p:pic>
        <p:nvPicPr>
          <p:cNvPr id="15" name="Picture 14"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225" y="4900284"/>
            <a:ext cx="213360" cy="202565"/>
          </a:xfrm>
          <a:prstGeom prst="rect">
            <a:avLst/>
          </a:prstGeom>
          <a:noFill/>
          <a:ln>
            <a:noFill/>
          </a:ln>
        </p:spPr>
      </p:pic>
      <p:pic>
        <p:nvPicPr>
          <p:cNvPr id="16" name="Picture 15"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1581" y="4336066"/>
            <a:ext cx="213360" cy="202565"/>
          </a:xfrm>
          <a:prstGeom prst="rect">
            <a:avLst/>
          </a:prstGeom>
          <a:noFill/>
          <a:ln>
            <a:noFill/>
          </a:ln>
        </p:spPr>
      </p:pic>
    </p:spTree>
    <p:extLst>
      <p:ext uri="{BB962C8B-B14F-4D97-AF65-F5344CB8AC3E}">
        <p14:creationId xmlns:p14="http://schemas.microsoft.com/office/powerpoint/2010/main" val="36713399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884254" y="563991"/>
            <a:ext cx="8098971" cy="307777"/>
          </a:xfrm>
          <a:prstGeom prst="rect">
            <a:avLst/>
          </a:prstGeom>
          <a:noFill/>
        </p:spPr>
        <p:txBody>
          <a:bodyPr wrap="square" rtlCol="0">
            <a:spAutoFit/>
          </a:bodyPr>
          <a:lstStyle/>
          <a:p>
            <a:pPr algn="ctr"/>
            <a:r>
              <a:rPr lang="en-AU" sz="1400" b="1" dirty="0"/>
              <a:t>Table </a:t>
            </a:r>
            <a:r>
              <a:rPr lang="en-AU" sz="1400" b="1" dirty="0" smtClean="0"/>
              <a:t>2: Are the occupants of the chair </a:t>
            </a:r>
            <a:r>
              <a:rPr lang="en-AU" sz="1400" b="1" dirty="0" smtClean="0"/>
              <a:t>from different parties?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339926558"/>
              </p:ext>
            </p:extLst>
          </p:nvPr>
        </p:nvGraphicFramePr>
        <p:xfrm>
          <a:off x="1075172" y="1292490"/>
          <a:ext cx="7908053" cy="4273019"/>
        </p:xfrm>
        <a:graphic>
          <a:graphicData uri="http://schemas.openxmlformats.org/drawingml/2006/table">
            <a:tbl>
              <a:tblPr firstRow="1" firstCol="1" bandRow="1">
                <a:tableStyleId>{5C22544A-7EE6-4342-B048-85BDC9FD1C3A}</a:tableStyleId>
              </a:tblPr>
              <a:tblGrid>
                <a:gridCol w="4956767"/>
                <a:gridCol w="2951286"/>
              </a:tblGrid>
              <a:tr h="562707">
                <a:tc>
                  <a:txBody>
                    <a:bodyPr/>
                    <a:lstStyle/>
                    <a:p>
                      <a:pPr>
                        <a:lnSpc>
                          <a:spcPct val="107000"/>
                        </a:lnSpc>
                        <a:spcAft>
                          <a:spcPts val="0"/>
                        </a:spcAft>
                        <a:tabLst>
                          <a:tab pos="1629410" algn="l"/>
                        </a:tabLst>
                      </a:pPr>
                      <a:r>
                        <a:rPr lang="en-US" sz="1100" dirty="0">
                          <a:solidFill>
                            <a:schemeClr val="tx2"/>
                          </a:solidFill>
                          <a:effectLst/>
                        </a:rPr>
                        <a:t>Legislature</a:t>
                      </a:r>
                      <a:endParaRPr lang="en-A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7000"/>
                        </a:lnSpc>
                        <a:spcAft>
                          <a:spcPts val="0"/>
                        </a:spcAft>
                      </a:pPr>
                      <a:r>
                        <a:rPr lang="en-US" sz="1100" dirty="0">
                          <a:solidFill>
                            <a:schemeClr val="tx2"/>
                          </a:solidFill>
                          <a:effectLst/>
                        </a:rPr>
                        <a:t>Percentage of non-government members on Presiding Officer’s panel</a:t>
                      </a:r>
                      <a:endParaRPr lang="en-A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r>
              <a:tr h="463789">
                <a:tc>
                  <a:txBody>
                    <a:bodyPr/>
                    <a:lstStyle/>
                    <a:p>
                      <a:pPr algn="l">
                        <a:lnSpc>
                          <a:spcPct val="100000"/>
                        </a:lnSpc>
                        <a:spcAft>
                          <a:spcPts val="600"/>
                        </a:spcAft>
                        <a:tabLst>
                          <a:tab pos="1629410" algn="l"/>
                        </a:tabLst>
                      </a:pPr>
                      <a:r>
                        <a:rPr lang="en-US" sz="1200" b="0" dirty="0">
                          <a:solidFill>
                            <a:schemeClr val="tx2"/>
                          </a:solidFill>
                          <a:effectLst/>
                        </a:rPr>
                        <a:t>Western </a:t>
                      </a:r>
                      <a:r>
                        <a:rPr lang="en-US" sz="1200" b="0" dirty="0" smtClean="0">
                          <a:solidFill>
                            <a:schemeClr val="tx2"/>
                          </a:solidFill>
                          <a:effectLst/>
                        </a:rPr>
                        <a:t>Australia Legislative </a:t>
                      </a:r>
                      <a:r>
                        <a:rPr lang="en-US" sz="1200" b="0" dirty="0">
                          <a:solidFill>
                            <a:schemeClr val="tx2"/>
                          </a:solidFill>
                          <a:effectLst/>
                        </a:rPr>
                        <a:t>Assembly</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0000"/>
                        </a:lnSpc>
                        <a:spcAft>
                          <a:spcPts val="0"/>
                        </a:spcAft>
                      </a:pPr>
                      <a:r>
                        <a:rPr lang="en-US" sz="1100" dirty="0">
                          <a:effectLst/>
                        </a:rPr>
                        <a:t>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r>
              <a:tr h="463789">
                <a:tc>
                  <a:txBody>
                    <a:bodyPr/>
                    <a:lstStyle/>
                    <a:p>
                      <a:pPr>
                        <a:lnSpc>
                          <a:spcPct val="107000"/>
                        </a:lnSpc>
                        <a:spcAft>
                          <a:spcPts val="600"/>
                        </a:spcAft>
                        <a:tabLst>
                          <a:tab pos="1629410" algn="l"/>
                        </a:tabLst>
                      </a:pPr>
                      <a:r>
                        <a:rPr lang="en-US" sz="1200" b="0" dirty="0" smtClean="0">
                          <a:solidFill>
                            <a:schemeClr val="tx2"/>
                          </a:solidFill>
                          <a:effectLst/>
                        </a:rPr>
                        <a:t>Victoria Legislative </a:t>
                      </a:r>
                      <a:r>
                        <a:rPr lang="en-US" sz="1200" b="0" dirty="0">
                          <a:solidFill>
                            <a:schemeClr val="tx2"/>
                          </a:solidFill>
                          <a:effectLst/>
                        </a:rPr>
                        <a:t>Assembly</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en-US" sz="1100" dirty="0">
                          <a:effectLst/>
                        </a:rPr>
                        <a:t>16%</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r h="463789">
                <a:tc>
                  <a:txBody>
                    <a:bodyPr/>
                    <a:lstStyle/>
                    <a:p>
                      <a:pPr>
                        <a:lnSpc>
                          <a:spcPct val="107000"/>
                        </a:lnSpc>
                        <a:spcAft>
                          <a:spcPts val="600"/>
                        </a:spcAft>
                        <a:tabLst>
                          <a:tab pos="1629410" algn="l"/>
                        </a:tabLst>
                      </a:pPr>
                      <a:r>
                        <a:rPr lang="en-US" sz="1200" b="0" dirty="0">
                          <a:solidFill>
                            <a:schemeClr val="tx2"/>
                          </a:solidFill>
                          <a:effectLst/>
                        </a:rPr>
                        <a:t>Western </a:t>
                      </a:r>
                      <a:r>
                        <a:rPr lang="en-US" sz="1200" b="0" dirty="0" smtClean="0">
                          <a:solidFill>
                            <a:schemeClr val="tx2"/>
                          </a:solidFill>
                          <a:effectLst/>
                        </a:rPr>
                        <a:t>Australia Legislative </a:t>
                      </a:r>
                      <a:r>
                        <a:rPr lang="en-US" sz="1200" b="0" dirty="0">
                          <a:solidFill>
                            <a:schemeClr val="tx2"/>
                          </a:solidFill>
                          <a:effectLst/>
                        </a:rPr>
                        <a:t>Council</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US" sz="1100" dirty="0">
                          <a:effectLst/>
                        </a:rPr>
                        <a:t>40%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r>
              <a:tr h="463789">
                <a:tc>
                  <a:txBody>
                    <a:bodyPr/>
                    <a:lstStyle/>
                    <a:p>
                      <a:pPr>
                        <a:lnSpc>
                          <a:spcPct val="107000"/>
                        </a:lnSpc>
                        <a:spcAft>
                          <a:spcPts val="600"/>
                        </a:spcAft>
                        <a:tabLst>
                          <a:tab pos="1629410" algn="l"/>
                          <a:tab pos="1709420" algn="l"/>
                        </a:tabLst>
                      </a:pPr>
                      <a:r>
                        <a:rPr lang="en-US" sz="1200" b="0" dirty="0">
                          <a:solidFill>
                            <a:schemeClr val="tx2"/>
                          </a:solidFill>
                          <a:effectLst/>
                        </a:rPr>
                        <a:t>Australian Capital </a:t>
                      </a:r>
                      <a:r>
                        <a:rPr lang="en-US" sz="1200" b="0" dirty="0" smtClean="0">
                          <a:solidFill>
                            <a:schemeClr val="tx2"/>
                          </a:solidFill>
                          <a:effectLst/>
                        </a:rPr>
                        <a:t>Territory Legislative </a:t>
                      </a:r>
                      <a:r>
                        <a:rPr lang="en-US" sz="1200" b="0" dirty="0">
                          <a:solidFill>
                            <a:schemeClr val="tx2"/>
                          </a:solidFill>
                          <a:effectLst/>
                        </a:rPr>
                        <a:t>Assembly</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600"/>
                        </a:spcAft>
                      </a:pPr>
                      <a:r>
                        <a:rPr lang="en-US" sz="1100" dirty="0">
                          <a:effectLst/>
                        </a:rPr>
                        <a:t>50%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r h="463789">
                <a:tc>
                  <a:txBody>
                    <a:bodyPr/>
                    <a:lstStyle/>
                    <a:p>
                      <a:pPr>
                        <a:lnSpc>
                          <a:spcPct val="107000"/>
                        </a:lnSpc>
                        <a:spcAft>
                          <a:spcPts val="600"/>
                        </a:spcAft>
                        <a:tabLst>
                          <a:tab pos="1629410" algn="l"/>
                        </a:tabLst>
                      </a:pPr>
                      <a:r>
                        <a:rPr lang="en-US" sz="1200" b="0" dirty="0">
                          <a:solidFill>
                            <a:schemeClr val="tx2"/>
                          </a:solidFill>
                          <a:effectLst/>
                        </a:rPr>
                        <a:t>New </a:t>
                      </a:r>
                      <a:r>
                        <a:rPr lang="en-US" sz="1200" b="0" dirty="0" smtClean="0">
                          <a:solidFill>
                            <a:schemeClr val="tx2"/>
                          </a:solidFill>
                          <a:effectLst/>
                        </a:rPr>
                        <a:t>Zealand House </a:t>
                      </a:r>
                      <a:r>
                        <a:rPr lang="en-US" sz="1200" b="0" dirty="0">
                          <a:solidFill>
                            <a:schemeClr val="tx2"/>
                          </a:solidFill>
                          <a:effectLst/>
                        </a:rPr>
                        <a:t>of Representatives</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US" sz="1100" dirty="0">
                          <a:effectLst/>
                        </a:rPr>
                        <a:t>50%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r>
              <a:tr h="463789">
                <a:tc>
                  <a:txBody>
                    <a:bodyPr/>
                    <a:lstStyle/>
                    <a:p>
                      <a:pPr>
                        <a:lnSpc>
                          <a:spcPct val="107000"/>
                        </a:lnSpc>
                        <a:spcAft>
                          <a:spcPts val="600"/>
                        </a:spcAft>
                        <a:tabLst>
                          <a:tab pos="1629410" algn="l"/>
                        </a:tabLst>
                      </a:pPr>
                      <a:r>
                        <a:rPr lang="en-US" sz="1200" b="0" dirty="0">
                          <a:solidFill>
                            <a:schemeClr val="tx2"/>
                          </a:solidFill>
                          <a:effectLst/>
                        </a:rPr>
                        <a:t>New South </a:t>
                      </a:r>
                      <a:r>
                        <a:rPr lang="en-US" sz="1200" b="0" dirty="0" smtClean="0">
                          <a:solidFill>
                            <a:schemeClr val="tx2"/>
                          </a:solidFill>
                          <a:effectLst/>
                        </a:rPr>
                        <a:t>Wales Legislative </a:t>
                      </a:r>
                      <a:r>
                        <a:rPr lang="en-US" sz="1200" b="0" dirty="0">
                          <a:solidFill>
                            <a:schemeClr val="tx2"/>
                          </a:solidFill>
                          <a:effectLst/>
                        </a:rPr>
                        <a:t>Assembly</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en-US" sz="1100" dirty="0">
                          <a:effectLst/>
                        </a:rPr>
                        <a:t>60%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r h="463789">
                <a:tc>
                  <a:txBody>
                    <a:bodyPr/>
                    <a:lstStyle/>
                    <a:p>
                      <a:pPr>
                        <a:lnSpc>
                          <a:spcPct val="107000"/>
                        </a:lnSpc>
                        <a:spcAft>
                          <a:spcPts val="600"/>
                        </a:spcAft>
                        <a:tabLst>
                          <a:tab pos="1629410" algn="l"/>
                        </a:tabLst>
                      </a:pPr>
                      <a:r>
                        <a:rPr lang="en-US" sz="1200" b="0" dirty="0">
                          <a:solidFill>
                            <a:schemeClr val="tx2"/>
                          </a:solidFill>
                          <a:effectLst/>
                        </a:rPr>
                        <a:t>New South </a:t>
                      </a:r>
                      <a:r>
                        <a:rPr lang="en-US" sz="1200" b="0" dirty="0" smtClean="0">
                          <a:solidFill>
                            <a:schemeClr val="tx2"/>
                          </a:solidFill>
                          <a:effectLst/>
                        </a:rPr>
                        <a:t>Wales Legislative </a:t>
                      </a:r>
                      <a:r>
                        <a:rPr lang="en-US" sz="1200" b="0" dirty="0">
                          <a:solidFill>
                            <a:schemeClr val="tx2"/>
                          </a:solidFill>
                          <a:effectLst/>
                        </a:rPr>
                        <a:t>Council</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n-US" sz="1100" dirty="0">
                          <a:effectLst/>
                        </a:rPr>
                        <a:t>75%</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r>
              <a:tr h="463789">
                <a:tc>
                  <a:txBody>
                    <a:bodyPr/>
                    <a:lstStyle/>
                    <a:p>
                      <a:pPr>
                        <a:lnSpc>
                          <a:spcPct val="107000"/>
                        </a:lnSpc>
                        <a:spcAft>
                          <a:spcPts val="600"/>
                        </a:spcAft>
                        <a:tabLst>
                          <a:tab pos="1629410" algn="l"/>
                        </a:tabLst>
                      </a:pPr>
                      <a:r>
                        <a:rPr lang="en-US" sz="1200" b="0" dirty="0" smtClean="0">
                          <a:solidFill>
                            <a:schemeClr val="tx2"/>
                          </a:solidFill>
                          <a:effectLst/>
                        </a:rPr>
                        <a:t>Tasmania Legislative </a:t>
                      </a:r>
                      <a:r>
                        <a:rPr lang="en-US" sz="1200" b="0" dirty="0">
                          <a:solidFill>
                            <a:schemeClr val="tx2"/>
                          </a:solidFill>
                          <a:effectLst/>
                        </a:rPr>
                        <a:t>Council</a:t>
                      </a:r>
                      <a:endParaRPr lang="en-AU"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07000"/>
                        </a:lnSpc>
                        <a:spcAft>
                          <a:spcPts val="0"/>
                        </a:spcAft>
                      </a:pPr>
                      <a:r>
                        <a:rPr lang="en-US" sz="1100" dirty="0">
                          <a:effectLst/>
                        </a:rPr>
                        <a:t>100%</a:t>
                      </a:r>
                      <a:endPar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pic>
        <p:nvPicPr>
          <p:cNvPr id="9" name="Picture 8"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3225" y="2025987"/>
            <a:ext cx="213360" cy="202565"/>
          </a:xfrm>
          <a:prstGeom prst="rect">
            <a:avLst/>
          </a:prstGeom>
          <a:noFill/>
          <a:ln>
            <a:noFill/>
          </a:ln>
        </p:spPr>
      </p:pic>
      <p:pic>
        <p:nvPicPr>
          <p:cNvPr id="10" name="Picture 9"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488" y="5242724"/>
            <a:ext cx="213360" cy="202565"/>
          </a:xfrm>
          <a:prstGeom prst="rect">
            <a:avLst/>
          </a:prstGeom>
          <a:noFill/>
          <a:ln>
            <a:noFill/>
          </a:ln>
        </p:spPr>
      </p:pic>
      <p:pic>
        <p:nvPicPr>
          <p:cNvPr id="11" name="Picture 10"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521" y="5242723"/>
            <a:ext cx="213360" cy="202565"/>
          </a:xfrm>
          <a:prstGeom prst="rect">
            <a:avLst/>
          </a:prstGeom>
          <a:noFill/>
          <a:ln>
            <a:noFill/>
          </a:ln>
        </p:spPr>
      </p:pic>
      <p:pic>
        <p:nvPicPr>
          <p:cNvPr id="12" name="Picture 11"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1151" y="5242723"/>
            <a:ext cx="213360" cy="202565"/>
          </a:xfrm>
          <a:prstGeom prst="rect">
            <a:avLst/>
          </a:prstGeom>
          <a:noFill/>
          <a:ln>
            <a:noFill/>
          </a:ln>
        </p:spPr>
      </p:pic>
    </p:spTree>
    <p:extLst>
      <p:ext uri="{BB962C8B-B14F-4D97-AF65-F5344CB8AC3E}">
        <p14:creationId xmlns:p14="http://schemas.microsoft.com/office/powerpoint/2010/main" val="101518033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857134" y="557940"/>
            <a:ext cx="8055754" cy="307777"/>
          </a:xfrm>
          <a:prstGeom prst="rect">
            <a:avLst/>
          </a:prstGeom>
          <a:noFill/>
        </p:spPr>
        <p:txBody>
          <a:bodyPr wrap="square" rtlCol="0">
            <a:spAutoFit/>
          </a:bodyPr>
          <a:lstStyle/>
          <a:p>
            <a:pPr algn="ctr"/>
            <a:r>
              <a:rPr lang="en-AU" sz="1400" b="1" dirty="0"/>
              <a:t>Table </a:t>
            </a:r>
            <a:r>
              <a:rPr lang="en-AU" sz="1400" b="1" dirty="0" smtClean="0"/>
              <a:t>3: Does a non-government member chair the public accounts committee?</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867332058"/>
              </p:ext>
            </p:extLst>
          </p:nvPr>
        </p:nvGraphicFramePr>
        <p:xfrm>
          <a:off x="1429889" y="1243509"/>
          <a:ext cx="7181547" cy="3794760"/>
        </p:xfrm>
        <a:graphic>
          <a:graphicData uri="http://schemas.openxmlformats.org/drawingml/2006/table">
            <a:tbl>
              <a:tblPr firstRow="1" bandRow="1">
                <a:tableStyleId>{5C22544A-7EE6-4342-B048-85BDC9FD1C3A}</a:tableStyleId>
              </a:tblPr>
              <a:tblGrid>
                <a:gridCol w="5500489"/>
                <a:gridCol w="1681058"/>
              </a:tblGrid>
              <a:tr h="370840">
                <a:tc>
                  <a:txBody>
                    <a:bodyPr/>
                    <a:lstStyle/>
                    <a:p>
                      <a:r>
                        <a:rPr lang="en-AU" sz="1200" dirty="0" smtClean="0">
                          <a:solidFill>
                            <a:schemeClr val="tx1"/>
                          </a:solidFill>
                        </a:rPr>
                        <a:t>Legislature</a:t>
                      </a:r>
                      <a:endParaRPr lang="en-AU" sz="1200" dirty="0">
                        <a:solidFill>
                          <a:schemeClr val="tx1"/>
                        </a:solidFill>
                      </a:endParaRPr>
                    </a:p>
                  </a:txBody>
                  <a:tcPr>
                    <a:solidFill>
                      <a:schemeClr val="accent3">
                        <a:lumMod val="40000"/>
                        <a:lumOff val="60000"/>
                      </a:schemeClr>
                    </a:solidFill>
                  </a:tcPr>
                </a:tc>
                <a:tc>
                  <a:txBody>
                    <a:bodyPr/>
                    <a:lstStyle/>
                    <a:p>
                      <a:pPr algn="ctr"/>
                      <a:r>
                        <a:rPr lang="en-AU" sz="1200" dirty="0" smtClean="0">
                          <a:solidFill>
                            <a:schemeClr val="tx1"/>
                          </a:solidFill>
                        </a:rPr>
                        <a:t>Non-government chair</a:t>
                      </a:r>
                      <a:endParaRPr lang="en-AU" sz="1200" dirty="0">
                        <a:solidFill>
                          <a:schemeClr val="tx1"/>
                        </a:solidFill>
                      </a:endParaRPr>
                    </a:p>
                  </a:txBody>
                  <a:tcPr>
                    <a:solidFill>
                      <a:schemeClr val="accent3">
                        <a:lumMod val="40000"/>
                        <a:lumOff val="60000"/>
                      </a:schemeClr>
                    </a:solidFill>
                  </a:tcPr>
                </a:tc>
              </a:tr>
              <a:tr h="370840">
                <a:tc>
                  <a:txBody>
                    <a:bodyPr/>
                    <a:lstStyle/>
                    <a:p>
                      <a:r>
                        <a:rPr lang="en-AU" sz="1200" dirty="0" smtClean="0"/>
                        <a:t>Australian Capital Territory Legislative Assembly</a:t>
                      </a:r>
                      <a:endParaRPr lang="en-AU" sz="1200" dirty="0"/>
                    </a:p>
                  </a:txBody>
                  <a:tcPr anchor="ctr"/>
                </a:tc>
                <a:tc>
                  <a:txBody>
                    <a:bodyPr/>
                    <a:lstStyle/>
                    <a:p>
                      <a:pPr algn="ctr"/>
                      <a:r>
                        <a:rPr lang="en-AU" sz="1200" b="1" dirty="0" smtClean="0">
                          <a:sym typeface="Wingdings 2" panose="05020102010507070707" pitchFamily="18" charset="2"/>
                        </a:rPr>
                        <a:t>Yes</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New South Wales –</a:t>
                      </a:r>
                      <a:r>
                        <a:rPr lang="en-AU" sz="1200" baseline="0" dirty="0" smtClean="0"/>
                        <a:t> Legislative Assembly</a:t>
                      </a:r>
                      <a:r>
                        <a:rPr lang="en-AU" sz="1200" b="1" dirty="0" smtClean="0">
                          <a:sym typeface="Wingdings 2" panose="05020102010507070707" pitchFamily="18" charset="2"/>
                        </a:rPr>
                        <a:t>*</a:t>
                      </a: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Yes</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Tasmania – Legislative Council</a:t>
                      </a:r>
                      <a:r>
                        <a:rPr lang="en-AU" sz="1200" b="1" dirty="0" smtClean="0">
                          <a:sym typeface="Wingdings 2" panose="05020102010507070707" pitchFamily="18" charset="2"/>
                        </a:rPr>
                        <a:t>*</a:t>
                      </a: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Yes</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New Zealand House of Representatives</a:t>
                      </a:r>
                      <a:r>
                        <a:rPr lang="en-AU" sz="1200" b="1" baseline="30000" dirty="0" smtClean="0">
                          <a:sym typeface="Wingdings 2" panose="05020102010507070707" pitchFamily="18" charset="2"/>
                        </a:rPr>
                        <a:t>#</a:t>
                      </a:r>
                      <a:endParaRPr lang="en-AU" sz="1200" baseline="30000" dirty="0"/>
                    </a:p>
                  </a:txBody>
                  <a:tcPr anchor="ctr"/>
                </a:tc>
                <a:tc>
                  <a:txBody>
                    <a:bodyPr/>
                    <a:lstStyle/>
                    <a:p>
                      <a:pPr algn="ctr"/>
                      <a:r>
                        <a:rPr lang="en-AU" sz="1200" b="1" dirty="0" smtClean="0"/>
                        <a:t>No</a:t>
                      </a:r>
                      <a:endParaRPr lang="en-AU" sz="1200" b="1" dirty="0"/>
                    </a:p>
                  </a:txBody>
                  <a:tcPr anchor="ctr"/>
                </a:tc>
              </a:tr>
              <a:tr h="370840">
                <a:tc>
                  <a:txBody>
                    <a:bodyPr/>
                    <a:lstStyle/>
                    <a:p>
                      <a:r>
                        <a:rPr lang="en-AU" sz="1200" dirty="0" smtClean="0"/>
                        <a:t>Northern Territory Legislative Assembly</a:t>
                      </a:r>
                      <a:endParaRPr lang="en-AU" sz="1200" dirty="0"/>
                    </a:p>
                  </a:txBody>
                  <a:tcPr anchor="ctr"/>
                </a:tc>
                <a:tc>
                  <a:txBody>
                    <a:bodyPr/>
                    <a:lstStyle/>
                    <a:p>
                      <a:pPr algn="ctr"/>
                      <a:r>
                        <a:rPr lang="en-AU" sz="1200" b="1" dirty="0" smtClean="0"/>
                        <a:t>No</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Queensland Legislative</a:t>
                      </a:r>
                      <a:r>
                        <a:rPr lang="en-AU" sz="1200" baseline="0" dirty="0" smtClean="0"/>
                        <a:t> Assembly</a:t>
                      </a:r>
                      <a:r>
                        <a:rPr lang="en-AU" sz="1200" b="1" baseline="30000" dirty="0" smtClean="0">
                          <a:sym typeface="Wingdings 2" panose="05020102010507070707" pitchFamily="18" charset="2"/>
                        </a:rPr>
                        <a:t>+</a:t>
                      </a:r>
                      <a:endParaRPr lang="en-AU" sz="1200" baseline="30000" dirty="0"/>
                    </a:p>
                  </a:txBody>
                  <a:tcPr anchor="ctr"/>
                </a:tc>
                <a:tc>
                  <a:txBody>
                    <a:bodyPr/>
                    <a:lstStyle/>
                    <a:p>
                      <a:pPr algn="ctr"/>
                      <a:r>
                        <a:rPr lang="en-AU" sz="1200" b="1" dirty="0" smtClean="0"/>
                        <a:t>No</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South Australia – House of Assembly</a:t>
                      </a:r>
                      <a:r>
                        <a:rPr lang="en-AU" sz="1200" b="1" baseline="30000" dirty="0" smtClean="0">
                          <a:sym typeface="Wingdings 2" panose="05020102010507070707" pitchFamily="18" charset="2"/>
                        </a:rPr>
                        <a:t>^</a:t>
                      </a:r>
                      <a:endParaRPr lang="en-AU" sz="1200" baseline="30000" dirty="0"/>
                    </a:p>
                  </a:txBody>
                  <a:tcPr anchor="ctr"/>
                </a:tc>
                <a:tc>
                  <a:txBody>
                    <a:bodyPr/>
                    <a:lstStyle/>
                    <a:p>
                      <a:pPr algn="ctr"/>
                      <a:r>
                        <a:rPr lang="en-AU" sz="1200" b="1" dirty="0" smtClean="0"/>
                        <a:t>No</a:t>
                      </a:r>
                      <a:endParaRPr lang="en-AU" sz="1200" b="1"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Victoria – Legislative Assembly</a:t>
                      </a:r>
                      <a:r>
                        <a:rPr lang="en-AU" sz="1200" b="1" dirty="0" smtClean="0">
                          <a:sym typeface="Wingdings 2" panose="05020102010507070707" pitchFamily="18" charset="2"/>
                        </a:rPr>
                        <a:t>*</a:t>
                      </a: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smtClean="0">
                          <a:sym typeface="Wingdings 2" panose="05020102010507070707" pitchFamily="18" charset="2"/>
                        </a:rPr>
                        <a:t>Yes</a:t>
                      </a:r>
                      <a:endParaRPr lang="en-AU" sz="1200" b="1" dirty="0"/>
                    </a:p>
                  </a:txBody>
                  <a:tcPr anchor="ctr"/>
                </a:tc>
              </a:tr>
              <a:tr h="370840">
                <a:tc>
                  <a:txBody>
                    <a:bodyPr/>
                    <a:lstStyle/>
                    <a:p>
                      <a:r>
                        <a:rPr lang="en-AU" sz="1200" dirty="0" smtClean="0"/>
                        <a:t>Western Australia – Legislative Assembly</a:t>
                      </a:r>
                      <a:endParaRPr lang="en-AU" sz="1200" dirty="0"/>
                    </a:p>
                  </a:txBody>
                  <a:tcPr anchor="ctr"/>
                </a:tc>
                <a:tc>
                  <a:txBody>
                    <a:bodyPr/>
                    <a:lstStyle/>
                    <a:p>
                      <a:pPr algn="ctr"/>
                      <a:r>
                        <a:rPr lang="en-AU" sz="1200" b="1" dirty="0" smtClean="0"/>
                        <a:t>No</a:t>
                      </a:r>
                      <a:endParaRPr lang="en-AU" sz="1200" b="1" dirty="0"/>
                    </a:p>
                  </a:txBody>
                  <a:tcPr anchor="ctr"/>
                </a:tc>
              </a:tr>
            </a:tbl>
          </a:graphicData>
        </a:graphic>
      </p:graphicFrame>
      <p:sp>
        <p:nvSpPr>
          <p:cNvPr id="6" name="TextBox 5"/>
          <p:cNvSpPr txBox="1"/>
          <p:nvPr/>
        </p:nvSpPr>
        <p:spPr>
          <a:xfrm>
            <a:off x="857134" y="5416062"/>
            <a:ext cx="8055754" cy="769441"/>
          </a:xfrm>
          <a:prstGeom prst="rect">
            <a:avLst/>
          </a:prstGeom>
          <a:noFill/>
        </p:spPr>
        <p:txBody>
          <a:bodyPr wrap="square" rtlCol="0">
            <a:spAutoFit/>
          </a:bodyPr>
          <a:lstStyle/>
          <a:p>
            <a:r>
              <a:rPr lang="en-AU" sz="1100" dirty="0" smtClean="0"/>
              <a:t>*   Joint committee</a:t>
            </a:r>
          </a:p>
          <a:p>
            <a:r>
              <a:rPr lang="en-AU" sz="1100" baseline="30000" dirty="0" smtClean="0"/>
              <a:t>#</a:t>
            </a:r>
            <a:r>
              <a:rPr lang="en-AU" sz="1100" dirty="0" smtClean="0"/>
              <a:t>   Finance and Expenditure Committee</a:t>
            </a:r>
          </a:p>
          <a:p>
            <a:r>
              <a:rPr lang="en-AU" sz="1100" dirty="0" smtClean="0"/>
              <a:t>+  Economics and Governance Committee</a:t>
            </a:r>
          </a:p>
          <a:p>
            <a:r>
              <a:rPr lang="en-AU" sz="1100" dirty="0" smtClean="0"/>
              <a:t>^  Economic and Finance Committee</a:t>
            </a:r>
            <a:endParaRPr lang="en-AU" sz="1100" dirty="0"/>
          </a:p>
        </p:txBody>
      </p:sp>
      <p:pic>
        <p:nvPicPr>
          <p:cNvPr id="10" name="Picture 9" descr="Red Star Clip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652" y="1791538"/>
            <a:ext cx="213360" cy="222822"/>
          </a:xfrm>
          <a:prstGeom prst="rect">
            <a:avLst/>
          </a:prstGeom>
          <a:noFill/>
          <a:ln>
            <a:noFill/>
          </a:ln>
        </p:spPr>
      </p:pic>
      <p:pic>
        <p:nvPicPr>
          <p:cNvPr id="11" name="Picture 10"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652" y="2159364"/>
            <a:ext cx="213360" cy="202565"/>
          </a:xfrm>
          <a:prstGeom prst="rect">
            <a:avLst/>
          </a:prstGeom>
          <a:noFill/>
          <a:ln>
            <a:noFill/>
          </a:ln>
        </p:spPr>
      </p:pic>
      <p:pic>
        <p:nvPicPr>
          <p:cNvPr id="12" name="Picture 11"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652" y="2518024"/>
            <a:ext cx="213360" cy="202565"/>
          </a:xfrm>
          <a:prstGeom prst="rect">
            <a:avLst/>
          </a:prstGeom>
          <a:noFill/>
          <a:ln>
            <a:noFill/>
          </a:ln>
        </p:spPr>
      </p:pic>
      <p:pic>
        <p:nvPicPr>
          <p:cNvPr id="13" name="Picture 12"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919" y="4397865"/>
            <a:ext cx="213360" cy="202565"/>
          </a:xfrm>
          <a:prstGeom prst="rect">
            <a:avLst/>
          </a:prstGeom>
          <a:noFill/>
          <a:ln>
            <a:noFill/>
          </a:ln>
        </p:spPr>
      </p:pic>
    </p:spTree>
    <p:extLst>
      <p:ext uri="{BB962C8B-B14F-4D97-AF65-F5344CB8AC3E}">
        <p14:creationId xmlns:p14="http://schemas.microsoft.com/office/powerpoint/2010/main" val="3269203840"/>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2355088" y="518062"/>
            <a:ext cx="7311426" cy="369332"/>
          </a:xfrm>
          <a:prstGeom prst="rect">
            <a:avLst/>
          </a:prstGeom>
          <a:noFill/>
        </p:spPr>
        <p:txBody>
          <a:bodyPr wrap="square" rtlCol="0">
            <a:spAutoFit/>
          </a:bodyPr>
          <a:lstStyle/>
          <a:p>
            <a:r>
              <a:rPr lang="en-AU" b="1" dirty="0" smtClean="0"/>
              <a:t>If I had a blank page and could design the ideal question time …</a:t>
            </a:r>
            <a:endParaRPr lang="en-AU" b="1" dirty="0"/>
          </a:p>
        </p:txBody>
      </p:sp>
      <p:sp>
        <p:nvSpPr>
          <p:cNvPr id="8" name="TextBox 7"/>
          <p:cNvSpPr txBox="1"/>
          <p:nvPr/>
        </p:nvSpPr>
        <p:spPr>
          <a:xfrm>
            <a:off x="2526292" y="1564373"/>
            <a:ext cx="6969017" cy="4739759"/>
          </a:xfrm>
          <a:prstGeom prst="rect">
            <a:avLst/>
          </a:prstGeom>
          <a:noFill/>
        </p:spPr>
        <p:txBody>
          <a:bodyPr wrap="square" rtlCol="0">
            <a:spAutoFit/>
          </a:bodyPr>
          <a:lstStyle/>
          <a:p>
            <a:pPr marL="285750" indent="-285750">
              <a:buFont typeface="Wingdings" panose="05000000000000000000" pitchFamily="2" charset="2"/>
              <a:buChar char="ü"/>
            </a:pPr>
            <a:r>
              <a:rPr lang="en-AU" sz="1600" dirty="0" smtClean="0"/>
              <a:t>One hour </a:t>
            </a:r>
            <a:r>
              <a:rPr lang="en-AU" sz="1600" dirty="0" smtClean="0"/>
              <a:t>every sitting </a:t>
            </a:r>
            <a:r>
              <a:rPr lang="en-AU" sz="1600" dirty="0" smtClean="0"/>
              <a:t>day with 15 original questions and 15 supplementary questions all from non-government members</a:t>
            </a:r>
          </a:p>
          <a:p>
            <a:pPr marL="285750" indent="-285750">
              <a:buFont typeface="Wingdings" panose="05000000000000000000" pitchFamily="2" charset="2"/>
              <a:buChar char="ü"/>
            </a:pPr>
            <a:endParaRPr lang="en-AU" sz="1600" dirty="0" smtClean="0"/>
          </a:p>
          <a:p>
            <a:pPr marL="285750" indent="-285750">
              <a:buFont typeface="Wingdings" panose="05000000000000000000" pitchFamily="2" charset="2"/>
              <a:buChar char="ü"/>
            </a:pPr>
            <a:endParaRPr lang="en-AU" sz="1600" dirty="0"/>
          </a:p>
          <a:p>
            <a:pPr marL="285750" indent="-285750">
              <a:buFont typeface="Wingdings" panose="05000000000000000000" pitchFamily="2" charset="2"/>
              <a:buChar char="ü"/>
            </a:pPr>
            <a:r>
              <a:rPr lang="en-AU" sz="1600" dirty="0" smtClean="0"/>
              <a:t>Followed by 30 minutes each sitting day for 10 constituency questions, equally divided between government and non-government members</a:t>
            </a:r>
          </a:p>
          <a:p>
            <a:pPr marL="285750" indent="-285750">
              <a:buFont typeface="Wingdings" panose="05000000000000000000" pitchFamily="2" charset="2"/>
              <a:buChar char="ü"/>
            </a:pPr>
            <a:endParaRPr lang="en-AU" sz="1600" dirty="0" smtClean="0"/>
          </a:p>
          <a:p>
            <a:pPr marL="285750" indent="-285750">
              <a:buFont typeface="Wingdings" panose="05000000000000000000" pitchFamily="2" charset="2"/>
              <a:buChar char="ü"/>
            </a:pPr>
            <a:endParaRPr lang="en-AU" sz="1600" dirty="0"/>
          </a:p>
          <a:p>
            <a:pPr marL="285750" indent="-285750">
              <a:buFont typeface="Wingdings" panose="05000000000000000000" pitchFamily="2" charset="2"/>
              <a:buChar char="ü"/>
            </a:pPr>
            <a:r>
              <a:rPr lang="en-AU" sz="1600" dirty="0" smtClean="0"/>
              <a:t>A standing order similar to that which currently exists in the Victorian Legislative Council that allows the Presiding Officer to require the question be answered.</a:t>
            </a:r>
          </a:p>
          <a:p>
            <a:pPr marL="285750" indent="-285750">
              <a:buFont typeface="Wingdings" panose="05000000000000000000" pitchFamily="2" charset="2"/>
              <a:buChar char="ü"/>
            </a:pPr>
            <a:endParaRPr lang="en-AU" sz="1600" dirty="0"/>
          </a:p>
          <a:p>
            <a:pPr marL="285750" indent="-285750">
              <a:buFont typeface="Wingdings" panose="05000000000000000000" pitchFamily="2" charset="2"/>
              <a:buChar char="ü"/>
            </a:pPr>
            <a:endParaRPr lang="en-AU" sz="1600" dirty="0" smtClean="0"/>
          </a:p>
          <a:p>
            <a:pPr algn="ctr"/>
            <a:r>
              <a:rPr lang="en-AU" sz="1600" b="1" dirty="0" smtClean="0"/>
              <a:t>Victoria Legislative Council, standing order 8.07, paragraph 2</a:t>
            </a:r>
          </a:p>
          <a:p>
            <a:pPr algn="ctr"/>
            <a:endParaRPr lang="en-AU" sz="1400" dirty="0" smtClean="0"/>
          </a:p>
          <a:p>
            <a:pPr>
              <a:tabLst>
                <a:tab pos="447675" algn="l"/>
              </a:tabLst>
            </a:pPr>
            <a:r>
              <a:rPr lang="en-AU" sz="1600" i="1" dirty="0" smtClean="0"/>
              <a:t>“(2)  The President may determine that an answer to an oral question 	without notice or supplementary question is not responsive to the 	question, and may accordingly direct the Minister to provide a written 	response to the question and lodge it with the clerk.”</a:t>
            </a:r>
            <a:endParaRPr lang="en-AU" sz="1600" i="1" dirty="0"/>
          </a:p>
        </p:txBody>
      </p:sp>
      <p:pic>
        <p:nvPicPr>
          <p:cNvPr id="26" name="Picture 25" descr="Passing Out Pape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51" y="2867107"/>
            <a:ext cx="2072640" cy="1774190"/>
          </a:xfrm>
          <a:prstGeom prst="rect">
            <a:avLst/>
          </a:prstGeom>
          <a:solidFill>
            <a:schemeClr val="accent1">
              <a:lumMod val="40000"/>
              <a:lumOff val="60000"/>
            </a:schemeClr>
          </a:solidFill>
          <a:extLst/>
        </p:spPr>
      </p:pic>
    </p:spTree>
    <p:extLst>
      <p:ext uri="{BB962C8B-B14F-4D97-AF65-F5344CB8AC3E}">
        <p14:creationId xmlns:p14="http://schemas.microsoft.com/office/powerpoint/2010/main" val="25582013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down)">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down)">
                                      <p:cBhvr>
                                        <p:cTn id="17" dur="500"/>
                                        <p:tgtEl>
                                          <p:spTgt spid="8">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xEl>
                                              <p:pRg st="9" end="9"/>
                                            </p:txEl>
                                          </p:spTgt>
                                        </p:tgtEl>
                                        <p:attrNameLst>
                                          <p:attrName>style.visibility</p:attrName>
                                        </p:attrNameLst>
                                      </p:cBhvr>
                                      <p:to>
                                        <p:strVal val="visible"/>
                                      </p:to>
                                    </p:set>
                                    <p:animEffect transition="in" filter="wipe(down)">
                                      <p:cBhvr>
                                        <p:cTn id="20" dur="500"/>
                                        <p:tgtEl>
                                          <p:spTgt spid="8">
                                            <p:txEl>
                                              <p:pRg st="9" end="9"/>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animEffect transition="in" filter="wipe(down)">
                                      <p:cBhvr>
                                        <p:cTn id="23"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234C"/>
        </a:solidFill>
        <a:effectLst/>
      </p:bgPr>
    </p:bg>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 xmlns:a16="http://schemas.microsoft.com/office/drawing/2014/main" id="{CB5FDF62-0F1A-46C8-9AC4-62D6D63904B7}"/>
              </a:ext>
            </a:extLst>
          </p:cNvPr>
          <p:cNvPicPr>
            <a:picLocks noChangeAspect="1"/>
          </p:cNvPicPr>
          <p:nvPr/>
        </p:nvPicPr>
        <p:blipFill>
          <a:blip r:embed="rId3">
            <a:alphaModFix amt="3000"/>
            <a:extLst>
              <a:ext uri="{28A0092B-C50C-407E-A947-70E740481C1C}">
                <a14:useLocalDpi xmlns:a14="http://schemas.microsoft.com/office/drawing/2010/main" val="0"/>
              </a:ext>
            </a:extLst>
          </a:blip>
          <a:stretch>
            <a:fillRect/>
          </a:stretch>
        </p:blipFill>
        <p:spPr>
          <a:xfrm>
            <a:off x="3168788" y="542037"/>
            <a:ext cx="5773926" cy="5773926"/>
          </a:xfrm>
          <a:prstGeom prst="rect">
            <a:avLst/>
          </a:prstGeom>
        </p:spPr>
      </p:pic>
      <p:pic>
        <p:nvPicPr>
          <p:cNvPr id="3" name="Picture 2" descr="Text&#10;&#10;Description automatically generated">
            <a:extLst>
              <a:ext uri="{FF2B5EF4-FFF2-40B4-BE49-F238E27FC236}">
                <a16:creationId xmlns="" xmlns:a16="http://schemas.microsoft.com/office/drawing/2014/main" id="{3755A791-4403-43D3-919C-52460E1FE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169" y="2867674"/>
            <a:ext cx="7547662" cy="999476"/>
          </a:xfrm>
          <a:prstGeom prst="rect">
            <a:avLst/>
          </a:prstGeom>
        </p:spPr>
      </p:pic>
      <p:grpSp>
        <p:nvGrpSpPr>
          <p:cNvPr id="2" name="Group 1">
            <a:extLst>
              <a:ext uri="{FF2B5EF4-FFF2-40B4-BE49-F238E27FC236}">
                <a16:creationId xmlns="" xmlns:a16="http://schemas.microsoft.com/office/drawing/2014/main" id="{FF09A35C-0B85-417A-941B-AFF02C13752D}"/>
              </a:ext>
            </a:extLst>
          </p:cNvPr>
          <p:cNvGrpSpPr/>
          <p:nvPr/>
        </p:nvGrpSpPr>
        <p:grpSpPr>
          <a:xfrm>
            <a:off x="879566" y="5491867"/>
            <a:ext cx="10476411" cy="400110"/>
            <a:chOff x="1595084" y="5250567"/>
            <a:chExt cx="9212883" cy="400110"/>
          </a:xfrm>
        </p:grpSpPr>
        <p:sp>
          <p:nvSpPr>
            <p:cNvPr id="9" name="TextBox 8">
              <a:extLst>
                <a:ext uri="{FF2B5EF4-FFF2-40B4-BE49-F238E27FC236}">
                  <a16:creationId xmlns="" xmlns:a16="http://schemas.microsoft.com/office/drawing/2014/main" id="{AEFF5065-059B-46AF-9C14-B36C5E6FE6C1}"/>
                </a:ext>
              </a:extLst>
            </p:cNvPr>
            <p:cNvSpPr txBox="1"/>
            <p:nvPr/>
          </p:nvSpPr>
          <p:spPr>
            <a:xfrm>
              <a:off x="1884799" y="5250567"/>
              <a:ext cx="2161112" cy="400110"/>
            </a:xfrm>
            <a:prstGeom prst="rect">
              <a:avLst/>
            </a:prstGeom>
            <a:noFill/>
          </p:spPr>
          <p:txBody>
            <a:bodyPr wrap="square" rtlCol="0">
              <a:spAutoFit/>
            </a:bodyPr>
            <a:lstStyle/>
            <a:p>
              <a:r>
                <a:rPr lang="en-AU" sz="2000" dirty="0">
                  <a:solidFill>
                    <a:schemeClr val="bg1"/>
                  </a:solidFill>
                  <a:latin typeface="Arial Nova Light" panose="020B0304020202020204" pitchFamily="34" charset="0"/>
                  <a:cs typeface="Arial" panose="020B0604020202020204" pitchFamily="34" charset="0"/>
                </a:rPr>
                <a:t>parliament.gov.au</a:t>
              </a:r>
            </a:p>
          </p:txBody>
        </p:sp>
        <p:sp>
          <p:nvSpPr>
            <p:cNvPr id="6" name="TextBox 5">
              <a:extLst>
                <a:ext uri="{FF2B5EF4-FFF2-40B4-BE49-F238E27FC236}">
                  <a16:creationId xmlns="" xmlns:a16="http://schemas.microsoft.com/office/drawing/2014/main" id="{49C4C4C9-F870-4750-A7A5-69A3F13C4557}"/>
                </a:ext>
              </a:extLst>
            </p:cNvPr>
            <p:cNvSpPr txBox="1"/>
            <p:nvPr/>
          </p:nvSpPr>
          <p:spPr>
            <a:xfrm>
              <a:off x="4523015" y="5250567"/>
              <a:ext cx="1638262" cy="400110"/>
            </a:xfrm>
            <a:prstGeom prst="rect">
              <a:avLst/>
            </a:prstGeom>
            <a:noFill/>
          </p:spPr>
          <p:txBody>
            <a:bodyPr wrap="square" rtlCol="0">
              <a:spAutoFit/>
            </a:bodyPr>
            <a:lstStyle/>
            <a:p>
              <a:r>
                <a:rPr lang="en-AU" sz="2000" dirty="0">
                  <a:solidFill>
                    <a:schemeClr val="bg1"/>
                  </a:solidFill>
                  <a:latin typeface="Arial Nova Light" panose="020B0304020202020204" pitchFamily="34" charset="0"/>
                  <a:cs typeface="Arial" panose="020B0604020202020204" pitchFamily="34" charset="0"/>
                </a:rPr>
                <a:t>/actassembly</a:t>
              </a:r>
            </a:p>
          </p:txBody>
        </p:sp>
        <p:sp>
          <p:nvSpPr>
            <p:cNvPr id="7" name="TextBox 6">
              <a:extLst>
                <a:ext uri="{FF2B5EF4-FFF2-40B4-BE49-F238E27FC236}">
                  <a16:creationId xmlns="" xmlns:a16="http://schemas.microsoft.com/office/drawing/2014/main" id="{4419B01F-AD0D-4822-B7D7-85477AD0BBBC}"/>
                </a:ext>
              </a:extLst>
            </p:cNvPr>
            <p:cNvSpPr txBox="1"/>
            <p:nvPr/>
          </p:nvSpPr>
          <p:spPr>
            <a:xfrm>
              <a:off x="6638381" y="5250567"/>
              <a:ext cx="1911307" cy="400110"/>
            </a:xfrm>
            <a:prstGeom prst="rect">
              <a:avLst/>
            </a:prstGeom>
            <a:noFill/>
          </p:spPr>
          <p:txBody>
            <a:bodyPr wrap="square" rtlCol="0">
              <a:spAutoFit/>
            </a:bodyPr>
            <a:lstStyle/>
            <a:p>
              <a:r>
                <a:rPr lang="en-AU" sz="2000" dirty="0">
                  <a:solidFill>
                    <a:schemeClr val="bg1"/>
                  </a:solidFill>
                  <a:latin typeface="Arial Nova Light" panose="020B0304020202020204" pitchFamily="34" charset="0"/>
                  <a:cs typeface="Arial" panose="020B0604020202020204" pitchFamily="34" charset="0"/>
                </a:rPr>
                <a:t>@act_assembly</a:t>
              </a:r>
            </a:p>
          </p:txBody>
        </p:sp>
        <p:sp>
          <p:nvSpPr>
            <p:cNvPr id="11" name="TextBox 10">
              <a:extLst>
                <a:ext uri="{FF2B5EF4-FFF2-40B4-BE49-F238E27FC236}">
                  <a16:creationId xmlns="" xmlns:a16="http://schemas.microsoft.com/office/drawing/2014/main" id="{341FE3B1-49F6-4C74-9816-6DEFBF86842D}"/>
                </a:ext>
              </a:extLst>
            </p:cNvPr>
            <p:cNvSpPr txBox="1"/>
            <p:nvPr/>
          </p:nvSpPr>
          <p:spPr>
            <a:xfrm>
              <a:off x="9026792" y="5250567"/>
              <a:ext cx="1781175" cy="400110"/>
            </a:xfrm>
            <a:prstGeom prst="rect">
              <a:avLst/>
            </a:prstGeom>
            <a:noFill/>
          </p:spPr>
          <p:txBody>
            <a:bodyPr wrap="square" rtlCol="0">
              <a:spAutoFit/>
            </a:bodyPr>
            <a:lstStyle/>
            <a:p>
              <a:r>
                <a:rPr lang="en-AU" sz="2000" dirty="0">
                  <a:solidFill>
                    <a:schemeClr val="bg1"/>
                  </a:solidFill>
                  <a:latin typeface="Arial Nova Light" panose="020B0304020202020204" pitchFamily="34" charset="0"/>
                  <a:cs typeface="Arial" panose="020B0604020202020204" pitchFamily="34" charset="0"/>
                </a:rPr>
                <a:t>@actassembly</a:t>
              </a:r>
            </a:p>
          </p:txBody>
        </p:sp>
        <p:pic>
          <p:nvPicPr>
            <p:cNvPr id="1026" name="Picture 2" descr="Facebook, social media, fb, social icon - Free download">
              <a:extLst>
                <a:ext uri="{FF2B5EF4-FFF2-40B4-BE49-F238E27FC236}">
                  <a16:creationId xmlns="" xmlns:a16="http://schemas.microsoft.com/office/drawing/2014/main" id="{CE75B46F-F33F-4ACD-B79D-3AC7557389E5}"/>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4200525" y="5267490"/>
              <a:ext cx="311334" cy="345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con | Twitter circular logo">
              <a:extLst>
                <a:ext uri="{FF2B5EF4-FFF2-40B4-BE49-F238E27FC236}">
                  <a16:creationId xmlns="" xmlns:a16="http://schemas.microsoft.com/office/drawing/2014/main" id="{09AA6F7B-3E27-4744-BAE2-99E911134C5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35752" y="5310063"/>
              <a:ext cx="283579" cy="283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gram Round Logo Rubber Stamp | Social Media Stamps – Stamptopia">
              <a:extLst>
                <a:ext uri="{FF2B5EF4-FFF2-40B4-BE49-F238E27FC236}">
                  <a16:creationId xmlns="" xmlns:a16="http://schemas.microsoft.com/office/drawing/2014/main" id="{331E1FB1-2366-4CA0-9013-1DD0872934E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733219" y="5321951"/>
              <a:ext cx="284400" cy="28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arth World Wide Web Circle Connect Round Svg Png Icon Free Download  (#470621) - OnlineWebFonts.COM">
              <a:extLst>
                <a:ext uri="{FF2B5EF4-FFF2-40B4-BE49-F238E27FC236}">
                  <a16:creationId xmlns="" xmlns:a16="http://schemas.microsoft.com/office/drawing/2014/main" id="{7FF83D83-CB27-40E5-ABFF-DAEBCBC06E63}"/>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95084" y="5308422"/>
              <a:ext cx="284137" cy="28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095580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426464" y="446038"/>
            <a:ext cx="7205472" cy="2862322"/>
          </a:xfrm>
          <a:prstGeom prst="rect">
            <a:avLst/>
          </a:prstGeom>
          <a:noFill/>
        </p:spPr>
        <p:txBody>
          <a:bodyPr wrap="square" rtlCol="0">
            <a:spAutoFit/>
          </a:bodyPr>
          <a:lstStyle/>
          <a:p>
            <a:pPr algn="ctr"/>
            <a:r>
              <a:rPr lang="en-AU" b="1" dirty="0" smtClean="0"/>
              <a:t>Is our democracy broken?</a:t>
            </a:r>
          </a:p>
          <a:p>
            <a:pPr algn="ctr"/>
            <a:endParaRPr lang="en-AU" b="1" dirty="0"/>
          </a:p>
          <a:p>
            <a:pPr algn="ctr"/>
            <a:r>
              <a:rPr lang="en-AU" b="1" dirty="0" smtClean="0"/>
              <a:t>Trust </a:t>
            </a:r>
            <a:r>
              <a:rPr lang="en-AU" b="1" dirty="0"/>
              <a:t>in Government is at an historic low while </a:t>
            </a:r>
            <a:r>
              <a:rPr lang="en-AU" b="1" dirty="0" smtClean="0"/>
              <a:t>satisfaction</a:t>
            </a:r>
          </a:p>
          <a:p>
            <a:pPr algn="ctr"/>
            <a:endParaRPr lang="en-AU" b="1" dirty="0" smtClean="0"/>
          </a:p>
          <a:p>
            <a:pPr algn="ctr"/>
            <a:r>
              <a:rPr lang="en-AU" b="1" dirty="0" smtClean="0"/>
              <a:t>with </a:t>
            </a:r>
            <a:r>
              <a:rPr lang="en-AU" b="1" dirty="0"/>
              <a:t>democracy is at its lowest level in 40 years. People don’t </a:t>
            </a:r>
            <a:endParaRPr lang="en-AU" b="1" dirty="0" smtClean="0"/>
          </a:p>
          <a:p>
            <a:pPr algn="ctr"/>
            <a:endParaRPr lang="en-AU" b="1" dirty="0"/>
          </a:p>
          <a:p>
            <a:pPr algn="ctr"/>
            <a:r>
              <a:rPr lang="en-AU" b="1" dirty="0" smtClean="0"/>
              <a:t>believe </a:t>
            </a:r>
            <a:r>
              <a:rPr lang="en-AU" b="1" dirty="0"/>
              <a:t>the Government is run for all people, or can be </a:t>
            </a:r>
            <a:endParaRPr lang="en-AU" b="1" dirty="0" smtClean="0"/>
          </a:p>
          <a:p>
            <a:pPr algn="ctr"/>
            <a:endParaRPr lang="en-AU" b="1" dirty="0"/>
          </a:p>
          <a:p>
            <a:pPr algn="ctr"/>
            <a:r>
              <a:rPr lang="en-AU" b="1" dirty="0" smtClean="0"/>
              <a:t>trusted </a:t>
            </a:r>
            <a:r>
              <a:rPr lang="en-AU" b="1" dirty="0"/>
              <a:t>to do the right thing</a:t>
            </a:r>
            <a:r>
              <a:rPr lang="en-AU" b="1" dirty="0" smtClean="0"/>
              <a:t>.</a:t>
            </a:r>
            <a:endParaRPr lang="en-AU" b="1" dirty="0"/>
          </a:p>
          <a:p>
            <a:endParaRPr lang="en-AU" dirty="0"/>
          </a:p>
        </p:txBody>
      </p:sp>
      <p:sp>
        <p:nvSpPr>
          <p:cNvPr id="5" name="TextBox 4"/>
          <p:cNvSpPr txBox="1"/>
          <p:nvPr/>
        </p:nvSpPr>
        <p:spPr>
          <a:xfrm>
            <a:off x="1746504" y="3143295"/>
            <a:ext cx="6510528" cy="461665"/>
          </a:xfrm>
          <a:prstGeom prst="rect">
            <a:avLst/>
          </a:prstGeom>
          <a:noFill/>
        </p:spPr>
        <p:txBody>
          <a:bodyPr wrap="square" rtlCol="0">
            <a:spAutoFit/>
          </a:bodyPr>
          <a:lstStyle/>
          <a:p>
            <a:pPr algn="ctr"/>
            <a:r>
              <a:rPr lang="en-AU" sz="1200" i="1" dirty="0" smtClean="0">
                <a:solidFill>
                  <a:schemeClr val="tx1">
                    <a:lumMod val="40000"/>
                    <a:lumOff val="60000"/>
                  </a:schemeClr>
                </a:solidFill>
              </a:rPr>
              <a:t>Is </a:t>
            </a:r>
            <a:r>
              <a:rPr lang="en-AU" sz="1200" i="1" dirty="0">
                <a:solidFill>
                  <a:schemeClr val="tx1">
                    <a:lumMod val="40000"/>
                    <a:lumOff val="60000"/>
                  </a:schemeClr>
                </a:solidFill>
              </a:rPr>
              <a:t>our democracy broken</a:t>
            </a:r>
            <a:r>
              <a:rPr lang="en-AU" sz="1200" i="1" dirty="0" smtClean="0">
                <a:solidFill>
                  <a:schemeClr val="tx1">
                    <a:lumMod val="40000"/>
                    <a:lumOff val="60000"/>
                  </a:schemeClr>
                </a:solidFill>
              </a:rPr>
              <a:t>?, </a:t>
            </a:r>
            <a:r>
              <a:rPr lang="en-AU" sz="1200" dirty="0" smtClean="0">
                <a:solidFill>
                  <a:schemeClr val="tx1">
                    <a:lumMod val="40000"/>
                    <a:lumOff val="60000"/>
                  </a:schemeClr>
                </a:solidFill>
              </a:rPr>
              <a:t>Analysis, Australian Election Study, 21 July 2021</a:t>
            </a:r>
          </a:p>
          <a:p>
            <a:pPr algn="ctr"/>
            <a:r>
              <a:rPr lang="en-AU" sz="1200" dirty="0">
                <a:solidFill>
                  <a:schemeClr val="tx1">
                    <a:lumMod val="40000"/>
                    <a:lumOff val="60000"/>
                  </a:schemeClr>
                </a:solidFill>
                <a:hlinkClick r:id="rId3"/>
              </a:rPr>
              <a:t>https://whataustraliathinks.org.au/data_story/is-our-democracy-broken</a:t>
            </a:r>
            <a:r>
              <a:rPr lang="en-AU" sz="1100" dirty="0" smtClean="0">
                <a:solidFill>
                  <a:schemeClr val="tx1">
                    <a:lumMod val="40000"/>
                    <a:lumOff val="60000"/>
                  </a:schemeClr>
                </a:solidFill>
                <a:hlinkClick r:id="rId3"/>
              </a:rPr>
              <a:t>/</a:t>
            </a:r>
            <a:endParaRPr lang="en-AU" sz="1100" dirty="0">
              <a:solidFill>
                <a:schemeClr val="tx1">
                  <a:lumMod val="40000"/>
                  <a:lumOff val="60000"/>
                </a:schemeClr>
              </a:solidFill>
            </a:endParaRPr>
          </a:p>
        </p:txBody>
      </p:sp>
      <p:sp>
        <p:nvSpPr>
          <p:cNvPr id="9" name="TextBox 8"/>
          <p:cNvSpPr txBox="1"/>
          <p:nvPr/>
        </p:nvSpPr>
        <p:spPr>
          <a:xfrm>
            <a:off x="1417320" y="4254797"/>
            <a:ext cx="7223760" cy="1754326"/>
          </a:xfrm>
          <a:prstGeom prst="rect">
            <a:avLst/>
          </a:prstGeom>
          <a:noFill/>
        </p:spPr>
        <p:txBody>
          <a:bodyPr wrap="square" rtlCol="0">
            <a:spAutoFit/>
          </a:bodyPr>
          <a:lstStyle/>
          <a:p>
            <a:pPr algn="ctr"/>
            <a:r>
              <a:rPr lang="en-AU" b="1" dirty="0"/>
              <a:t>Finally, Australia’s ability to constantly refine and improve </a:t>
            </a:r>
            <a:r>
              <a:rPr lang="en-AU" b="1" dirty="0" smtClean="0"/>
              <a:t>its</a:t>
            </a:r>
          </a:p>
          <a:p>
            <a:pPr algn="ctr"/>
            <a:endParaRPr lang="en-AU" b="1" dirty="0" smtClean="0"/>
          </a:p>
          <a:p>
            <a:pPr algn="ctr"/>
            <a:r>
              <a:rPr lang="en-AU" b="1" dirty="0" smtClean="0"/>
              <a:t>own </a:t>
            </a:r>
            <a:r>
              <a:rPr lang="en-AU" b="1" dirty="0"/>
              <a:t>democracy has impacts on its standing, and consequently</a:t>
            </a:r>
            <a:r>
              <a:rPr lang="en-AU" b="1" dirty="0" smtClean="0"/>
              <a:t>,</a:t>
            </a:r>
          </a:p>
          <a:p>
            <a:pPr algn="ctr"/>
            <a:endParaRPr lang="en-AU" b="1" dirty="0"/>
          </a:p>
          <a:p>
            <a:pPr algn="ctr"/>
            <a:r>
              <a:rPr lang="en-AU" b="1" dirty="0" smtClean="0"/>
              <a:t>for </a:t>
            </a:r>
            <a:r>
              <a:rPr lang="en-AU" b="1" dirty="0"/>
              <a:t>Australian efforts to promote democracy in the region</a:t>
            </a:r>
            <a:r>
              <a:rPr lang="en-AU" b="1" dirty="0" smtClean="0"/>
              <a:t>.</a:t>
            </a:r>
            <a:endParaRPr lang="en-AU" b="1" dirty="0"/>
          </a:p>
          <a:p>
            <a:endParaRPr lang="en-AU" dirty="0"/>
          </a:p>
        </p:txBody>
      </p:sp>
      <p:sp>
        <p:nvSpPr>
          <p:cNvPr id="10" name="TextBox 9"/>
          <p:cNvSpPr txBox="1"/>
          <p:nvPr/>
        </p:nvSpPr>
        <p:spPr>
          <a:xfrm>
            <a:off x="1773936" y="5874083"/>
            <a:ext cx="6464808" cy="263068"/>
          </a:xfrm>
          <a:prstGeom prst="rect">
            <a:avLst/>
          </a:prstGeom>
          <a:noFill/>
        </p:spPr>
        <p:txBody>
          <a:bodyPr wrap="square" rtlCol="0">
            <a:spAutoFit/>
          </a:bodyPr>
          <a:lstStyle/>
          <a:p>
            <a:pPr algn="ctr"/>
            <a:r>
              <a:rPr lang="en-AU" sz="1100" i="1" dirty="0" smtClean="0">
                <a:solidFill>
                  <a:schemeClr val="tx1">
                    <a:lumMod val="40000"/>
                    <a:lumOff val="60000"/>
                  </a:schemeClr>
                </a:solidFill>
              </a:rPr>
              <a:t>The risks to Australia’s democracy, </a:t>
            </a:r>
            <a:r>
              <a:rPr lang="en-AU" sz="1100" dirty="0" smtClean="0">
                <a:solidFill>
                  <a:schemeClr val="tx1">
                    <a:lumMod val="40000"/>
                    <a:lumOff val="60000"/>
                  </a:schemeClr>
                </a:solidFill>
              </a:rPr>
              <a:t>Brookings Institute, 22 January 2021	</a:t>
            </a:r>
            <a:endParaRPr lang="en-AU" sz="1100" dirty="0">
              <a:solidFill>
                <a:schemeClr val="tx1">
                  <a:lumMod val="40000"/>
                  <a:lumOff val="60000"/>
                </a:schemeClr>
              </a:solidFill>
            </a:endParaRPr>
          </a:p>
        </p:txBody>
      </p:sp>
    </p:spTree>
    <p:extLst>
      <p:ext uri="{BB962C8B-B14F-4D97-AF65-F5344CB8AC3E}">
        <p14:creationId xmlns:p14="http://schemas.microsoft.com/office/powerpoint/2010/main" val="41119193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22166"/>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0490659" y="547551"/>
            <a:ext cx="585738" cy="6006737"/>
          </a:xfrm>
          <a:prstGeom prst="rect">
            <a:avLst/>
          </a:prstGeom>
          <a:noFill/>
        </p:spPr>
        <p:txBody>
          <a:bodyPr vert="wordArtVert" wrap="square" rtlCol="0">
            <a:spAutoFit/>
          </a:bodyPr>
          <a:lstStyle/>
          <a:p>
            <a:r>
              <a:rPr lang="en-AU" sz="2400" b="1" dirty="0" smtClean="0"/>
              <a:t>Dorothy Dixers</a:t>
            </a:r>
            <a:endParaRPr lang="en-AU" sz="2400" b="1" dirty="0"/>
          </a:p>
        </p:txBody>
      </p:sp>
      <p:sp>
        <p:nvSpPr>
          <p:cNvPr id="3" name="TextBox 2"/>
          <p:cNvSpPr txBox="1"/>
          <p:nvPr/>
        </p:nvSpPr>
        <p:spPr>
          <a:xfrm>
            <a:off x="475009" y="330344"/>
            <a:ext cx="4210202" cy="1169551"/>
          </a:xfrm>
          <a:prstGeom prst="rect">
            <a:avLst/>
          </a:prstGeom>
          <a:noFill/>
        </p:spPr>
        <p:txBody>
          <a:bodyPr wrap="square" rtlCol="0">
            <a:spAutoFit/>
          </a:bodyPr>
          <a:lstStyle/>
          <a:p>
            <a:r>
              <a:rPr lang="en-AU" sz="1400" dirty="0" smtClean="0"/>
              <a:t>No Dorothy Dixers – No questions and answers scripted by ministerial staffers, with the exercise only seen to serve the purposes of talking up the Government berating the Opposition and wasting time</a:t>
            </a:r>
            <a:endParaRPr lang="en-AU" sz="1400" dirty="0"/>
          </a:p>
        </p:txBody>
      </p:sp>
      <p:sp>
        <p:nvSpPr>
          <p:cNvPr id="5" name="TextBox 4"/>
          <p:cNvSpPr txBox="1"/>
          <p:nvPr/>
        </p:nvSpPr>
        <p:spPr>
          <a:xfrm>
            <a:off x="5206657" y="807397"/>
            <a:ext cx="4757137" cy="1384995"/>
          </a:xfrm>
          <a:prstGeom prst="rect">
            <a:avLst/>
          </a:prstGeom>
          <a:noFill/>
        </p:spPr>
        <p:txBody>
          <a:bodyPr wrap="square" rtlCol="0">
            <a:spAutoFit/>
          </a:bodyPr>
          <a:lstStyle/>
          <a:p>
            <a:r>
              <a:rPr lang="en-AU" sz="1400" dirty="0"/>
              <a:t>The ‘Dorothy Dixer’ questions are to any objective observer next to useless. Too often the questions from members do not even feign a passionate concern on behalf of their constituents. This is an indication to the general public that the members are not even trying to argue for their constituents.</a:t>
            </a:r>
          </a:p>
        </p:txBody>
      </p:sp>
      <p:sp>
        <p:nvSpPr>
          <p:cNvPr id="6" name="TextBox 5"/>
          <p:cNvSpPr txBox="1"/>
          <p:nvPr/>
        </p:nvSpPr>
        <p:spPr>
          <a:xfrm>
            <a:off x="5024844" y="2529141"/>
            <a:ext cx="4256005" cy="1231106"/>
          </a:xfrm>
          <a:prstGeom prst="rect">
            <a:avLst/>
          </a:prstGeom>
          <a:noFill/>
        </p:spPr>
        <p:txBody>
          <a:bodyPr wrap="square" rtlCol="0">
            <a:spAutoFit/>
          </a:bodyPr>
          <a:lstStyle/>
          <a:p>
            <a:r>
              <a:rPr lang="en-AU" sz="1400" dirty="0"/>
              <a:t>From my observance of Question Time, ‘Dorothy Dixer’ questions could simply be emailed to the relevant Minister or Ministers. This would be much more efficient … </a:t>
            </a:r>
          </a:p>
          <a:p>
            <a:endParaRPr lang="en-AU" dirty="0"/>
          </a:p>
        </p:txBody>
      </p:sp>
      <p:sp>
        <p:nvSpPr>
          <p:cNvPr id="9" name="TextBox 8"/>
          <p:cNvSpPr txBox="1"/>
          <p:nvPr/>
        </p:nvSpPr>
        <p:spPr>
          <a:xfrm>
            <a:off x="319704" y="1703138"/>
            <a:ext cx="4273420" cy="1877437"/>
          </a:xfrm>
          <a:prstGeom prst="rect">
            <a:avLst/>
          </a:prstGeom>
          <a:noFill/>
        </p:spPr>
        <p:txBody>
          <a:bodyPr wrap="square" rtlCol="0">
            <a:spAutoFit/>
          </a:bodyPr>
          <a:lstStyle/>
          <a:p>
            <a:r>
              <a:rPr lang="en-AU" sz="1400" dirty="0"/>
              <a:t>There is another key reason why Dorothy Dixers should be done away with. They are just so silly. Questions asking Ministers about the wonderful virtues of a particular policy is an obviously bad type of question. It is even worse when a question asks how a particular government policy benefits a Member's electorate. </a:t>
            </a:r>
          </a:p>
          <a:p>
            <a:endParaRPr lang="en-AU" dirty="0"/>
          </a:p>
        </p:txBody>
      </p:sp>
      <p:sp>
        <p:nvSpPr>
          <p:cNvPr id="10" name="TextBox 9"/>
          <p:cNvSpPr txBox="1"/>
          <p:nvPr/>
        </p:nvSpPr>
        <p:spPr>
          <a:xfrm>
            <a:off x="533315" y="3583457"/>
            <a:ext cx="4273420" cy="1384995"/>
          </a:xfrm>
          <a:prstGeom prst="rect">
            <a:avLst/>
          </a:prstGeom>
          <a:noFill/>
        </p:spPr>
        <p:txBody>
          <a:bodyPr wrap="square" rtlCol="0">
            <a:spAutoFit/>
          </a:bodyPr>
          <a:lstStyle/>
          <a:p>
            <a:r>
              <a:rPr lang="en-AU" sz="1400" dirty="0"/>
              <a:t>The measure of the flaccidity of the questions and their lack of genuine enquiry is the eagerness of the Ministers to present to the Despatch Box. This is no earnest exploration of politically sensitive issues and matters of public importance warranting honest explanation – this is performance</a:t>
            </a:r>
            <a:r>
              <a:rPr lang="en-AU" sz="1400" dirty="0" smtClean="0"/>
              <a:t>.</a:t>
            </a:r>
            <a:endParaRPr lang="en-AU" dirty="0"/>
          </a:p>
        </p:txBody>
      </p:sp>
      <p:sp>
        <p:nvSpPr>
          <p:cNvPr id="11" name="TextBox 10"/>
          <p:cNvSpPr txBox="1"/>
          <p:nvPr/>
        </p:nvSpPr>
        <p:spPr>
          <a:xfrm>
            <a:off x="5222204" y="3742150"/>
            <a:ext cx="4386632" cy="2031325"/>
          </a:xfrm>
          <a:prstGeom prst="rect">
            <a:avLst/>
          </a:prstGeom>
          <a:noFill/>
        </p:spPr>
        <p:txBody>
          <a:bodyPr wrap="square" rtlCol="0">
            <a:spAutoFit/>
          </a:bodyPr>
          <a:lstStyle/>
          <a:p>
            <a:r>
              <a:rPr lang="en-AU" sz="1400" dirty="0" smtClean="0"/>
              <a:t>In </a:t>
            </a:r>
            <a:r>
              <a:rPr lang="en-AU" sz="1400" dirty="0"/>
              <a:t>my opinion Question Time is not the time for the government to trumpet their own achievements or lack thereof. It is a time for the Opposition and Crossbench Members to question the government about their efficacy and governance. Furthermore, it allows the general public the opportunity to analyse the responses by government Ministers, their competency, transparency and accountability, or lack thereof. </a:t>
            </a:r>
          </a:p>
        </p:txBody>
      </p:sp>
      <p:sp>
        <p:nvSpPr>
          <p:cNvPr id="12" name="TextBox 11"/>
          <p:cNvSpPr txBox="1"/>
          <p:nvPr/>
        </p:nvSpPr>
        <p:spPr>
          <a:xfrm>
            <a:off x="365760" y="6311554"/>
            <a:ext cx="8638903" cy="430887"/>
          </a:xfrm>
          <a:prstGeom prst="rect">
            <a:avLst/>
          </a:prstGeom>
          <a:noFill/>
        </p:spPr>
        <p:txBody>
          <a:bodyPr wrap="square" rtlCol="0">
            <a:spAutoFit/>
          </a:bodyPr>
          <a:lstStyle/>
          <a:p>
            <a:pPr algn="ctr"/>
            <a:r>
              <a:rPr lang="en-AU" sz="1100" i="1" dirty="0" smtClean="0">
                <a:solidFill>
                  <a:schemeClr val="tx1">
                    <a:lumMod val="40000"/>
                    <a:lumOff val="60000"/>
                  </a:schemeClr>
                </a:solidFill>
              </a:rPr>
              <a:t>Extracts from submissions to the House of Representatives Standing Committee on Procedure – Inquiry into the practices procedures relating to question time.</a:t>
            </a:r>
            <a:endParaRPr lang="en-AU" sz="1100" i="1" dirty="0">
              <a:solidFill>
                <a:schemeClr val="tx1">
                  <a:lumMod val="40000"/>
                  <a:lumOff val="60000"/>
                </a:schemeClr>
              </a:solidFill>
            </a:endParaRPr>
          </a:p>
        </p:txBody>
      </p:sp>
      <p:cxnSp>
        <p:nvCxnSpPr>
          <p:cNvPr id="14" name="Straight Connector 13"/>
          <p:cNvCxnSpPr/>
          <p:nvPr/>
        </p:nvCxnSpPr>
        <p:spPr>
          <a:xfrm>
            <a:off x="4806737" y="319660"/>
            <a:ext cx="61751" cy="58985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2098" y="5305879"/>
            <a:ext cx="4396023" cy="523220"/>
          </a:xfrm>
          <a:prstGeom prst="rect">
            <a:avLst/>
          </a:prstGeom>
          <a:noFill/>
        </p:spPr>
        <p:txBody>
          <a:bodyPr wrap="square" rtlCol="0">
            <a:spAutoFit/>
          </a:bodyPr>
          <a:lstStyle/>
          <a:p>
            <a:r>
              <a:rPr lang="en-AU" sz="1400" dirty="0"/>
              <a:t>No more ‘Dorothy Dixers’. Question Time should be about accountability, not stump speeches</a:t>
            </a:r>
            <a:r>
              <a:rPr lang="en-AU" sz="1400" dirty="0" smtClean="0"/>
              <a:t>.</a:t>
            </a:r>
            <a:endParaRPr lang="en-AU" sz="1400" dirty="0"/>
          </a:p>
        </p:txBody>
      </p:sp>
    </p:spTree>
    <p:extLst>
      <p:ext uri="{BB962C8B-B14F-4D97-AF65-F5344CB8AC3E}">
        <p14:creationId xmlns:p14="http://schemas.microsoft.com/office/powerpoint/2010/main" val="40292360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ipe(down)">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0490659" y="547551"/>
            <a:ext cx="585738" cy="6006737"/>
          </a:xfrm>
          <a:prstGeom prst="rect">
            <a:avLst/>
          </a:prstGeom>
          <a:noFill/>
        </p:spPr>
        <p:txBody>
          <a:bodyPr vert="wordArtVert" wrap="square" rtlCol="0">
            <a:spAutoFit/>
          </a:bodyPr>
          <a:lstStyle/>
          <a:p>
            <a:r>
              <a:rPr lang="en-AU" sz="2400" b="1" dirty="0" smtClean="0"/>
              <a:t>Dorothy Dixers</a:t>
            </a:r>
            <a:endParaRPr lang="en-AU" sz="2400" b="1" dirty="0"/>
          </a:p>
        </p:txBody>
      </p:sp>
      <p:sp>
        <p:nvSpPr>
          <p:cNvPr id="12" name="TextBox 11"/>
          <p:cNvSpPr txBox="1"/>
          <p:nvPr/>
        </p:nvSpPr>
        <p:spPr>
          <a:xfrm>
            <a:off x="365760" y="6311554"/>
            <a:ext cx="8638903" cy="430887"/>
          </a:xfrm>
          <a:prstGeom prst="rect">
            <a:avLst/>
          </a:prstGeom>
          <a:noFill/>
        </p:spPr>
        <p:txBody>
          <a:bodyPr wrap="square" rtlCol="0">
            <a:spAutoFit/>
          </a:bodyPr>
          <a:lstStyle/>
          <a:p>
            <a:pPr algn="ctr"/>
            <a:r>
              <a:rPr lang="en-AU" sz="1100" i="1" dirty="0" smtClean="0">
                <a:solidFill>
                  <a:schemeClr val="tx1">
                    <a:lumMod val="40000"/>
                    <a:lumOff val="60000"/>
                  </a:schemeClr>
                </a:solidFill>
              </a:rPr>
              <a:t>Extracts from submissions to the House of Representatives Standing Committee on Procedure – Inquiry into the practices procedures relating to question time.</a:t>
            </a:r>
            <a:endParaRPr lang="en-AU" sz="1100" i="1" dirty="0">
              <a:solidFill>
                <a:schemeClr val="tx1">
                  <a:lumMod val="40000"/>
                  <a:lumOff val="60000"/>
                </a:schemeClr>
              </a:solidFill>
            </a:endParaRPr>
          </a:p>
        </p:txBody>
      </p:sp>
      <p:sp>
        <p:nvSpPr>
          <p:cNvPr id="4" name="TextBox 3"/>
          <p:cNvSpPr txBox="1"/>
          <p:nvPr/>
        </p:nvSpPr>
        <p:spPr>
          <a:xfrm>
            <a:off x="11155680" y="1724297"/>
            <a:ext cx="391886" cy="3416320"/>
          </a:xfrm>
          <a:prstGeom prst="rect">
            <a:avLst/>
          </a:prstGeom>
          <a:noFill/>
        </p:spPr>
        <p:txBody>
          <a:bodyPr wrap="square" rtlCol="0">
            <a:spAutoFit/>
          </a:bodyPr>
          <a:lstStyle/>
          <a:p>
            <a:r>
              <a:rPr lang="en-AU" sz="2400" dirty="0" smtClean="0"/>
              <a:t>cont</a:t>
            </a:r>
          </a:p>
          <a:p>
            <a:r>
              <a:rPr lang="en-AU" sz="2400" dirty="0" smtClean="0"/>
              <a:t>inued</a:t>
            </a:r>
            <a:endParaRPr lang="en-AU" sz="2400" dirty="0"/>
          </a:p>
        </p:txBody>
      </p:sp>
      <p:sp>
        <p:nvSpPr>
          <p:cNvPr id="8" name="TextBox 7"/>
          <p:cNvSpPr txBox="1"/>
          <p:nvPr/>
        </p:nvSpPr>
        <p:spPr>
          <a:xfrm>
            <a:off x="365760" y="374468"/>
            <a:ext cx="4239951" cy="2031325"/>
          </a:xfrm>
          <a:prstGeom prst="rect">
            <a:avLst/>
          </a:prstGeom>
          <a:noFill/>
        </p:spPr>
        <p:txBody>
          <a:bodyPr wrap="square" rtlCol="0">
            <a:spAutoFit/>
          </a:bodyPr>
          <a:lstStyle/>
          <a:p>
            <a:r>
              <a:rPr lang="en-AU" sz="1400" dirty="0"/>
              <a:t>I would like to see Dixers eliminated from Question Time, removing the opportunity for the government of the day to use this valuable time for self-promotion. Ministers can issue media releases or conduct media interviews if they want to self-promote. I believe Question Time should be exclusively for the Members of the Opposition and Crossbench to question the government’s Ministers about their governance.</a:t>
            </a:r>
          </a:p>
        </p:txBody>
      </p:sp>
      <p:sp>
        <p:nvSpPr>
          <p:cNvPr id="14" name="TextBox 13"/>
          <p:cNvSpPr txBox="1"/>
          <p:nvPr/>
        </p:nvSpPr>
        <p:spPr>
          <a:xfrm>
            <a:off x="339915" y="5011026"/>
            <a:ext cx="4501937" cy="954107"/>
          </a:xfrm>
          <a:prstGeom prst="rect">
            <a:avLst/>
          </a:prstGeom>
          <a:noFill/>
        </p:spPr>
        <p:txBody>
          <a:bodyPr wrap="square" rtlCol="0">
            <a:spAutoFit/>
          </a:bodyPr>
          <a:lstStyle/>
          <a:p>
            <a:r>
              <a:rPr lang="en-AU" sz="1400" dirty="0"/>
              <a:t>This type of questioning is very off putting, lacks credibility and does nothing for the general public’s acceptance of the value places on the time of parliament</a:t>
            </a:r>
            <a:r>
              <a:rPr lang="en-AU" sz="1400" dirty="0" smtClean="0"/>
              <a:t>.</a:t>
            </a:r>
            <a:endParaRPr lang="en-AU" sz="1400" dirty="0"/>
          </a:p>
        </p:txBody>
      </p:sp>
      <p:sp>
        <p:nvSpPr>
          <p:cNvPr id="16" name="TextBox 15"/>
          <p:cNvSpPr txBox="1"/>
          <p:nvPr/>
        </p:nvSpPr>
        <p:spPr>
          <a:xfrm>
            <a:off x="362103" y="3374754"/>
            <a:ext cx="4144890" cy="523220"/>
          </a:xfrm>
          <a:prstGeom prst="rect">
            <a:avLst/>
          </a:prstGeom>
          <a:noFill/>
        </p:spPr>
        <p:txBody>
          <a:bodyPr wrap="square" rtlCol="0">
            <a:spAutoFit/>
          </a:bodyPr>
          <a:lstStyle/>
          <a:p>
            <a:r>
              <a:rPr lang="en-AU" sz="1400" dirty="0"/>
              <a:t>Dorothy Dixers</a:t>
            </a:r>
            <a:r>
              <a:rPr lang="en-AU" sz="1400" dirty="0" smtClean="0"/>
              <a:t>: Currently</a:t>
            </a:r>
            <a:r>
              <a:rPr lang="en-AU" sz="1400" dirty="0"/>
              <a:t>, these are a waste of time</a:t>
            </a:r>
            <a:r>
              <a:rPr lang="en-AU" sz="1400" dirty="0" smtClean="0"/>
              <a:t>.</a:t>
            </a:r>
            <a:endParaRPr lang="en-AU" sz="1400" dirty="0"/>
          </a:p>
        </p:txBody>
      </p:sp>
      <p:sp>
        <p:nvSpPr>
          <p:cNvPr id="17" name="TextBox 16"/>
          <p:cNvSpPr txBox="1"/>
          <p:nvPr/>
        </p:nvSpPr>
        <p:spPr>
          <a:xfrm>
            <a:off x="5221380" y="3650088"/>
            <a:ext cx="4238586" cy="738664"/>
          </a:xfrm>
          <a:prstGeom prst="rect">
            <a:avLst/>
          </a:prstGeom>
          <a:noFill/>
        </p:spPr>
        <p:txBody>
          <a:bodyPr wrap="square" rtlCol="0">
            <a:spAutoFit/>
          </a:bodyPr>
          <a:lstStyle/>
          <a:p>
            <a:r>
              <a:rPr lang="en-AU" sz="1400" dirty="0"/>
              <a:t>Members have responsibilities not only to their party (if aligned to a party) but also to their constituency and to the House itself</a:t>
            </a:r>
            <a:r>
              <a:rPr lang="en-AU" sz="1400" dirty="0" smtClean="0"/>
              <a:t>.</a:t>
            </a:r>
            <a:endParaRPr lang="en-AU" sz="1400" dirty="0"/>
          </a:p>
        </p:txBody>
      </p:sp>
      <p:sp>
        <p:nvSpPr>
          <p:cNvPr id="18" name="TextBox 17"/>
          <p:cNvSpPr txBox="1"/>
          <p:nvPr/>
        </p:nvSpPr>
        <p:spPr>
          <a:xfrm>
            <a:off x="5031997" y="2096163"/>
            <a:ext cx="4396023" cy="1169551"/>
          </a:xfrm>
          <a:prstGeom prst="rect">
            <a:avLst/>
          </a:prstGeom>
          <a:noFill/>
        </p:spPr>
        <p:txBody>
          <a:bodyPr wrap="square" rtlCol="0">
            <a:spAutoFit/>
          </a:bodyPr>
          <a:lstStyle/>
          <a:p>
            <a:r>
              <a:rPr lang="en-AU" sz="1400" dirty="0" smtClean="0"/>
              <a:t>It </a:t>
            </a:r>
            <a:r>
              <a:rPr lang="en-AU" sz="1400" dirty="0"/>
              <a:t>is clear that these questions are not designed to make the government accountable, but rather to give Ministers an opportunity to outline their achievements, or to point out failings of the Opposition. </a:t>
            </a:r>
          </a:p>
        </p:txBody>
      </p:sp>
      <p:sp>
        <p:nvSpPr>
          <p:cNvPr id="24" name="TextBox 23"/>
          <p:cNvSpPr txBox="1"/>
          <p:nvPr/>
        </p:nvSpPr>
        <p:spPr>
          <a:xfrm>
            <a:off x="543399" y="2605233"/>
            <a:ext cx="4239954" cy="523220"/>
          </a:xfrm>
          <a:prstGeom prst="rect">
            <a:avLst/>
          </a:prstGeom>
          <a:noFill/>
        </p:spPr>
        <p:txBody>
          <a:bodyPr wrap="square" rtlCol="0">
            <a:spAutoFit/>
          </a:bodyPr>
          <a:lstStyle/>
          <a:p>
            <a:r>
              <a:rPr lang="en-AU" sz="1400" dirty="0"/>
              <a:t>Dorothy Dixers … they are embarrassing and unedifying. Scrap them. It is QUESTION </a:t>
            </a:r>
            <a:r>
              <a:rPr lang="en-AU" sz="1400" dirty="0" smtClean="0"/>
              <a:t>TIME</a:t>
            </a:r>
            <a:r>
              <a:rPr lang="en-AU" sz="1400" dirty="0"/>
              <a:t> </a:t>
            </a:r>
            <a:r>
              <a:rPr lang="en-AU" sz="1400" dirty="0" smtClean="0"/>
              <a:t>…</a:t>
            </a:r>
            <a:endParaRPr lang="en-AU" sz="1400" dirty="0"/>
          </a:p>
        </p:txBody>
      </p:sp>
      <p:sp>
        <p:nvSpPr>
          <p:cNvPr id="20" name="TextBox 19"/>
          <p:cNvSpPr txBox="1"/>
          <p:nvPr/>
        </p:nvSpPr>
        <p:spPr>
          <a:xfrm>
            <a:off x="544580" y="4154573"/>
            <a:ext cx="4140631" cy="523220"/>
          </a:xfrm>
          <a:prstGeom prst="rect">
            <a:avLst/>
          </a:prstGeom>
          <a:noFill/>
        </p:spPr>
        <p:txBody>
          <a:bodyPr wrap="square" rtlCol="0">
            <a:spAutoFit/>
          </a:bodyPr>
          <a:lstStyle/>
          <a:p>
            <a:r>
              <a:rPr lang="en-AU" sz="1400" dirty="0"/>
              <a:t>To remove or at least ameliorate the corrosive influence of ‘Dorothy Dixers’.</a:t>
            </a:r>
          </a:p>
        </p:txBody>
      </p:sp>
      <p:cxnSp>
        <p:nvCxnSpPr>
          <p:cNvPr id="22" name="Straight Connector 21"/>
          <p:cNvCxnSpPr/>
          <p:nvPr/>
        </p:nvCxnSpPr>
        <p:spPr>
          <a:xfrm>
            <a:off x="4881494" y="435429"/>
            <a:ext cx="0" cy="56605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38135" y="4711650"/>
            <a:ext cx="4640877" cy="954107"/>
          </a:xfrm>
          <a:prstGeom prst="rect">
            <a:avLst/>
          </a:prstGeom>
          <a:noFill/>
        </p:spPr>
        <p:txBody>
          <a:bodyPr wrap="square" rtlCol="0">
            <a:spAutoFit/>
          </a:bodyPr>
          <a:lstStyle/>
          <a:p>
            <a:r>
              <a:rPr lang="en-AU" sz="1400" dirty="0"/>
              <a:t>“Dorothy Dixers” should be abolished as they completely skew opportunities for scrutiny OF the executive to advantages FOR the executive to avoid such scrutiny while attempting to scrutinise the opposition. </a:t>
            </a:r>
          </a:p>
        </p:txBody>
      </p:sp>
      <p:sp>
        <p:nvSpPr>
          <p:cNvPr id="21" name="TextBox 20"/>
          <p:cNvSpPr txBox="1"/>
          <p:nvPr/>
        </p:nvSpPr>
        <p:spPr>
          <a:xfrm>
            <a:off x="5236829" y="265769"/>
            <a:ext cx="4152409" cy="1384995"/>
          </a:xfrm>
          <a:prstGeom prst="rect">
            <a:avLst/>
          </a:prstGeom>
          <a:noFill/>
        </p:spPr>
        <p:txBody>
          <a:bodyPr wrap="square" rtlCol="0">
            <a:spAutoFit/>
          </a:bodyPr>
          <a:lstStyle/>
          <a:p>
            <a:r>
              <a:rPr lang="en-AU" sz="1400" dirty="0"/>
              <a:t>Change the standing orders to improve the purpose of the question. Require that it serves the public interest, not the party. The best way to do this would be to get rid of government questions (Dorothy Dixers). Only have questions from the Opposition and/or crossbenchers. </a:t>
            </a:r>
          </a:p>
        </p:txBody>
      </p:sp>
    </p:spTree>
    <p:extLst>
      <p:ext uri="{BB962C8B-B14F-4D97-AF65-F5344CB8AC3E}">
        <p14:creationId xmlns:p14="http://schemas.microsoft.com/office/powerpoint/2010/main" val="38826781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24" grpId="0"/>
      <p:bldP spid="20"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Picture 18"/>
          <p:cNvPicPr>
            <a:picLocks noChangeAspect="1"/>
          </p:cNvPicPr>
          <p:nvPr/>
        </p:nvPicPr>
        <p:blipFill>
          <a:blip r:embed="rId3"/>
          <a:stretch>
            <a:fillRect/>
          </a:stretch>
        </p:blipFill>
        <p:spPr>
          <a:xfrm rot="21367808">
            <a:off x="2244155" y="179920"/>
            <a:ext cx="4926676" cy="6543637"/>
          </a:xfrm>
          <a:prstGeom prst="rect">
            <a:avLst/>
          </a:prstGeom>
        </p:spPr>
      </p:pic>
    </p:spTree>
    <p:extLst>
      <p:ext uri="{BB962C8B-B14F-4D97-AF65-F5344CB8AC3E}">
        <p14:creationId xmlns:p14="http://schemas.microsoft.com/office/powerpoint/2010/main" val="1174440794"/>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64008"/>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115568" y="872519"/>
            <a:ext cx="7891272" cy="4339650"/>
          </a:xfrm>
          <a:prstGeom prst="rect">
            <a:avLst/>
          </a:prstGeom>
          <a:noFill/>
        </p:spPr>
        <p:txBody>
          <a:bodyPr wrap="square" rtlCol="0">
            <a:spAutoFit/>
          </a:bodyPr>
          <a:lstStyle/>
          <a:p>
            <a:pPr algn="ctr"/>
            <a:r>
              <a:rPr lang="en-AU" sz="2400" dirty="0" smtClean="0"/>
              <a:t>… it is the House, through its Members, </a:t>
            </a:r>
            <a:r>
              <a:rPr lang="en-AU" sz="2400" dirty="0"/>
              <a:t>which decides the way the House operates. Although the problems we are facing with Question Time have been with us for a number of years, the House has not been prepared to accept its responsibilities. Instead, members have consistently placed the blame for the inadequacies of the system on the Chair, when the responsibility lies solely with the House, and the House alone. I now place the matter in the hands of the House, where it squarely belongs.</a:t>
            </a:r>
          </a:p>
          <a:p>
            <a:r>
              <a:rPr lang="en-AU" dirty="0"/>
              <a:t> </a:t>
            </a:r>
          </a:p>
          <a:p>
            <a:endParaRPr lang="en-AU" dirty="0"/>
          </a:p>
        </p:txBody>
      </p:sp>
      <p:sp>
        <p:nvSpPr>
          <p:cNvPr id="3" name="TextBox 2"/>
          <p:cNvSpPr txBox="1"/>
          <p:nvPr/>
        </p:nvSpPr>
        <p:spPr>
          <a:xfrm>
            <a:off x="1755648" y="5440680"/>
            <a:ext cx="6483096" cy="461665"/>
          </a:xfrm>
          <a:prstGeom prst="rect">
            <a:avLst/>
          </a:prstGeom>
          <a:noFill/>
        </p:spPr>
        <p:txBody>
          <a:bodyPr wrap="square" rtlCol="0">
            <a:spAutoFit/>
          </a:bodyPr>
          <a:lstStyle/>
          <a:p>
            <a:pPr algn="ctr"/>
            <a:r>
              <a:rPr lang="en-AU" sz="2400" b="1" i="1" dirty="0" smtClean="0"/>
              <a:t>Hon Joan Child, AO, 22 October 1986</a:t>
            </a:r>
            <a:endParaRPr lang="en-AU" sz="2400" b="1" i="1" dirty="0"/>
          </a:p>
        </p:txBody>
      </p:sp>
    </p:spTree>
    <p:extLst>
      <p:ext uri="{BB962C8B-B14F-4D97-AF65-F5344CB8AC3E}">
        <p14:creationId xmlns:p14="http://schemas.microsoft.com/office/powerpoint/2010/main" val="2943108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91589" y="3059668"/>
            <a:ext cx="875347" cy="369332"/>
          </a:xfrm>
          <a:prstGeom prst="rect">
            <a:avLst/>
          </a:prstGeom>
          <a:noFill/>
        </p:spPr>
        <p:txBody>
          <a:bodyPr wrap="square" rtlCol="0">
            <a:spAutoFit/>
          </a:bodyPr>
          <a:lstStyle/>
          <a:p>
            <a:pPr algn="ctr"/>
            <a:r>
              <a:rPr lang="en-AU" sz="900" dirty="0" smtClean="0">
                <a:solidFill>
                  <a:schemeClr val="tx1">
                    <a:lumMod val="60000"/>
                    <a:lumOff val="40000"/>
                  </a:schemeClr>
                </a:solidFill>
              </a:rPr>
              <a:t>total number of questions</a:t>
            </a:r>
            <a:endParaRPr lang="en-AU" sz="900" dirty="0">
              <a:solidFill>
                <a:schemeClr val="tx1">
                  <a:lumMod val="60000"/>
                  <a:lumOff val="4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52111771"/>
              </p:ext>
            </p:extLst>
          </p:nvPr>
        </p:nvGraphicFramePr>
        <p:xfrm>
          <a:off x="966651" y="904352"/>
          <a:ext cx="7846423" cy="5034893"/>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095" y="3990368"/>
            <a:ext cx="255905" cy="243840"/>
          </a:xfrm>
          <a:prstGeom prst="rect">
            <a:avLst/>
          </a:prstGeom>
          <a:solidFill>
            <a:schemeClr val="bg1"/>
          </a:solidFill>
          <a:ln>
            <a:noFill/>
          </a:ln>
        </p:spPr>
      </p:pic>
      <p:pic>
        <p:nvPicPr>
          <p:cNvPr id="21" name="Picture 20"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22" y="1814379"/>
            <a:ext cx="255905" cy="243205"/>
          </a:xfrm>
          <a:prstGeom prst="rect">
            <a:avLst/>
          </a:prstGeom>
          <a:solidFill>
            <a:schemeClr val="bg1"/>
          </a:solidFill>
          <a:ln>
            <a:noFill/>
          </a:ln>
        </p:spPr>
      </p:pic>
      <p:pic>
        <p:nvPicPr>
          <p:cNvPr id="22" name="Picture 21"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0068" y="1811868"/>
            <a:ext cx="255905" cy="243205"/>
          </a:xfrm>
          <a:prstGeom prst="rect">
            <a:avLst/>
          </a:prstGeom>
          <a:solidFill>
            <a:schemeClr val="bg1"/>
          </a:solidFill>
          <a:ln>
            <a:noFill/>
          </a:ln>
        </p:spPr>
      </p:pic>
      <p:pic>
        <p:nvPicPr>
          <p:cNvPr id="23" name="Picture 22"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8739" y="1818565"/>
            <a:ext cx="255905" cy="243205"/>
          </a:xfrm>
          <a:prstGeom prst="rect">
            <a:avLst/>
          </a:prstGeom>
          <a:solidFill>
            <a:schemeClr val="bg1"/>
          </a:solidFill>
          <a:ln>
            <a:noFill/>
          </a:ln>
        </p:spPr>
      </p:pic>
    </p:spTree>
    <p:extLst>
      <p:ext uri="{BB962C8B-B14F-4D97-AF65-F5344CB8AC3E}">
        <p14:creationId xmlns:p14="http://schemas.microsoft.com/office/powerpoint/2010/main" val="258251251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0"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p:cNvSpPr txBox="1"/>
          <p:nvPr/>
        </p:nvSpPr>
        <p:spPr>
          <a:xfrm>
            <a:off x="187099" y="3237802"/>
            <a:ext cx="875347" cy="369332"/>
          </a:xfrm>
          <a:prstGeom prst="rect">
            <a:avLst/>
          </a:prstGeom>
          <a:noFill/>
        </p:spPr>
        <p:txBody>
          <a:bodyPr wrap="square" rtlCol="0">
            <a:spAutoFit/>
          </a:bodyPr>
          <a:lstStyle/>
          <a:p>
            <a:pPr algn="ctr"/>
            <a:r>
              <a:rPr lang="en-AU" sz="900" dirty="0" smtClean="0">
                <a:solidFill>
                  <a:schemeClr val="tx1">
                    <a:lumMod val="60000"/>
                    <a:lumOff val="40000"/>
                  </a:schemeClr>
                </a:solidFill>
              </a:rPr>
              <a:t>total number of questions</a:t>
            </a:r>
            <a:endParaRPr lang="en-AU" sz="900" dirty="0">
              <a:solidFill>
                <a:schemeClr val="tx1">
                  <a:lumMod val="60000"/>
                  <a:lumOff val="40000"/>
                </a:schemeClr>
              </a:solidFill>
            </a:endParaRPr>
          </a:p>
        </p:txBody>
      </p:sp>
      <p:graphicFrame>
        <p:nvGraphicFramePr>
          <p:cNvPr id="18" name="Chart 17"/>
          <p:cNvGraphicFramePr>
            <a:graphicFrameLocks/>
          </p:cNvGraphicFramePr>
          <p:nvPr>
            <p:extLst>
              <p:ext uri="{D42A27DB-BD31-4B8C-83A1-F6EECF244321}">
                <p14:modId xmlns:p14="http://schemas.microsoft.com/office/powerpoint/2010/main" val="1948086296"/>
              </p:ext>
            </p:extLst>
          </p:nvPr>
        </p:nvGraphicFramePr>
        <p:xfrm>
          <a:off x="1062446" y="881198"/>
          <a:ext cx="7943301" cy="5082540"/>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2555" y="1663654"/>
            <a:ext cx="255905" cy="243205"/>
          </a:xfrm>
          <a:prstGeom prst="rect">
            <a:avLst/>
          </a:prstGeom>
          <a:solidFill>
            <a:schemeClr val="bg1"/>
          </a:solidFill>
          <a:ln>
            <a:noFill/>
          </a:ln>
        </p:spPr>
      </p:pic>
      <p:pic>
        <p:nvPicPr>
          <p:cNvPr id="20" name="Picture 19"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4101" y="1671191"/>
            <a:ext cx="255905" cy="243205"/>
          </a:xfrm>
          <a:prstGeom prst="rect">
            <a:avLst/>
          </a:prstGeom>
          <a:solidFill>
            <a:schemeClr val="bg1"/>
          </a:solidFill>
          <a:ln>
            <a:noFill/>
          </a:ln>
        </p:spPr>
      </p:pic>
      <p:pic>
        <p:nvPicPr>
          <p:cNvPr id="21" name="Picture 20"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2772" y="1667840"/>
            <a:ext cx="255905" cy="243205"/>
          </a:xfrm>
          <a:prstGeom prst="rect">
            <a:avLst/>
          </a:prstGeom>
          <a:solidFill>
            <a:schemeClr val="bg1"/>
          </a:solidFill>
          <a:ln>
            <a:noFill/>
          </a:ln>
        </p:spPr>
      </p:pic>
      <p:pic>
        <p:nvPicPr>
          <p:cNvPr id="22" name="Picture 21"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144" y="4151141"/>
            <a:ext cx="255905" cy="243840"/>
          </a:xfrm>
          <a:prstGeom prst="rect">
            <a:avLst/>
          </a:prstGeom>
          <a:solidFill>
            <a:schemeClr val="bg1"/>
          </a:solidFill>
          <a:ln>
            <a:noFill/>
          </a:ln>
        </p:spPr>
      </p:pic>
    </p:spTree>
    <p:extLst>
      <p:ext uri="{BB962C8B-B14F-4D97-AF65-F5344CB8AC3E}">
        <p14:creationId xmlns:p14="http://schemas.microsoft.com/office/powerpoint/2010/main" val="395191496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8B444F9B-769E-47A0-89B7-F567A01316A9}"/>
              </a:ext>
            </a:extLst>
          </p:cNvPr>
          <p:cNvSpPr/>
          <p:nvPr/>
        </p:nvSpPr>
        <p:spPr>
          <a:xfrm>
            <a:off x="11637818" y="0"/>
            <a:ext cx="55418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8E240B40-9716-4BE4-9895-70106FA916ED}"/>
              </a:ext>
            </a:extLst>
          </p:cNvPr>
          <p:cNvSpPr/>
          <p:nvPr/>
        </p:nvSpPr>
        <p:spPr>
          <a:xfrm>
            <a:off x="1" y="0"/>
            <a:ext cx="9842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87A9122F-73E7-46EA-B8CD-44DF90738474}"/>
              </a:ext>
            </a:extLst>
          </p:cNvPr>
          <p:cNvSpPr/>
          <p:nvPr/>
        </p:nvSpPr>
        <p:spPr>
          <a:xfrm>
            <a:off x="9842269" y="0"/>
            <a:ext cx="64839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4" name="Rectangle 53">
            <a:extLst>
              <a:ext uri="{FF2B5EF4-FFF2-40B4-BE49-F238E27FC236}">
                <a16:creationId xmlns="" xmlns:a16="http://schemas.microsoft.com/office/drawing/2014/main" id="{CFF5E799-DE33-4E66-B945-4C3EA5837178}"/>
              </a:ext>
            </a:extLst>
          </p:cNvPr>
          <p:cNvSpPr/>
          <p:nvPr/>
        </p:nvSpPr>
        <p:spPr>
          <a:xfrm>
            <a:off x="10490661" y="0"/>
            <a:ext cx="556951"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5" name="Rectangle 54">
            <a:extLst>
              <a:ext uri="{FF2B5EF4-FFF2-40B4-BE49-F238E27FC236}">
                <a16:creationId xmlns="" xmlns:a16="http://schemas.microsoft.com/office/drawing/2014/main" id="{4407DCC0-A34D-4571-A578-94BF2AA3CF2E}"/>
              </a:ext>
            </a:extLst>
          </p:cNvPr>
          <p:cNvSpPr/>
          <p:nvPr/>
        </p:nvSpPr>
        <p:spPr>
          <a:xfrm>
            <a:off x="11047614" y="0"/>
            <a:ext cx="5902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Arrow Connector 2"/>
          <p:cNvCxnSpPr/>
          <p:nvPr/>
        </p:nvCxnSpPr>
        <p:spPr>
          <a:xfrm flipV="1">
            <a:off x="6528779" y="3257415"/>
            <a:ext cx="2394857" cy="7370"/>
          </a:xfrm>
          <a:prstGeom prst="straightConnector1">
            <a:avLst/>
          </a:prstGeom>
          <a:ln w="539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28778" y="3372664"/>
            <a:ext cx="2394857" cy="307777"/>
          </a:xfrm>
          <a:prstGeom prst="rect">
            <a:avLst/>
          </a:prstGeom>
          <a:noFill/>
        </p:spPr>
        <p:txBody>
          <a:bodyPr wrap="square" rtlCol="0">
            <a:spAutoFit/>
          </a:bodyPr>
          <a:lstStyle/>
          <a:p>
            <a:pPr algn="ctr"/>
            <a:r>
              <a:rPr lang="en-AU" sz="1400" b="1" dirty="0" smtClean="0"/>
              <a:t>no time limits</a:t>
            </a:r>
            <a:endParaRPr lang="en-AU" sz="1400" b="1" dirty="0"/>
          </a:p>
        </p:txBody>
      </p:sp>
      <p:sp>
        <p:nvSpPr>
          <p:cNvPr id="10" name="TextBox 9"/>
          <p:cNvSpPr txBox="1"/>
          <p:nvPr/>
        </p:nvSpPr>
        <p:spPr>
          <a:xfrm>
            <a:off x="187099" y="3237802"/>
            <a:ext cx="875347" cy="230832"/>
          </a:xfrm>
          <a:prstGeom prst="rect">
            <a:avLst/>
          </a:prstGeom>
          <a:noFill/>
        </p:spPr>
        <p:txBody>
          <a:bodyPr wrap="square" rtlCol="0">
            <a:spAutoFit/>
          </a:bodyPr>
          <a:lstStyle/>
          <a:p>
            <a:pPr algn="ctr"/>
            <a:r>
              <a:rPr lang="en-AU" sz="900" dirty="0" smtClean="0">
                <a:solidFill>
                  <a:schemeClr val="tx1">
                    <a:lumMod val="60000"/>
                    <a:lumOff val="40000"/>
                  </a:schemeClr>
                </a:solidFill>
              </a:rPr>
              <a:t>minutes</a:t>
            </a:r>
            <a:endParaRPr lang="en-AU" sz="900" dirty="0">
              <a:solidFill>
                <a:schemeClr val="tx1">
                  <a:lumMod val="60000"/>
                  <a:lumOff val="40000"/>
                </a:schemeClr>
              </a:solidFill>
            </a:endParaRPr>
          </a:p>
        </p:txBody>
      </p:sp>
      <p:graphicFrame>
        <p:nvGraphicFramePr>
          <p:cNvPr id="16" name="Chart 15"/>
          <p:cNvGraphicFramePr>
            <a:graphicFrameLocks/>
          </p:cNvGraphicFramePr>
          <p:nvPr>
            <p:extLst>
              <p:ext uri="{D42A27DB-BD31-4B8C-83A1-F6EECF244321}">
                <p14:modId xmlns:p14="http://schemas.microsoft.com/office/powerpoint/2010/main" val="3977217969"/>
              </p:ext>
            </p:extLst>
          </p:nvPr>
        </p:nvGraphicFramePr>
        <p:xfrm>
          <a:off x="1062446" y="902076"/>
          <a:ext cx="8252376" cy="51331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62445" y="6290268"/>
            <a:ext cx="7548992" cy="246221"/>
          </a:xfrm>
          <a:prstGeom prst="rect">
            <a:avLst/>
          </a:prstGeom>
          <a:noFill/>
        </p:spPr>
        <p:txBody>
          <a:bodyPr wrap="square" rtlCol="0">
            <a:spAutoFit/>
          </a:bodyPr>
          <a:lstStyle/>
          <a:p>
            <a:r>
              <a:rPr lang="en-AU" sz="1000" dirty="0" smtClean="0">
                <a:solidFill>
                  <a:schemeClr val="bg2">
                    <a:lumMod val="50000"/>
                  </a:schemeClr>
                </a:solidFill>
              </a:rPr>
              <a:t>NSW LA – At the discretion of the Speaker, the time for answers can be extended by two (2) minutes</a:t>
            </a:r>
            <a:endParaRPr lang="en-AU" sz="1000" dirty="0">
              <a:solidFill>
                <a:schemeClr val="bg2">
                  <a:lumMod val="50000"/>
                </a:schemeClr>
              </a:solidFill>
            </a:endParaRPr>
          </a:p>
        </p:txBody>
      </p:sp>
      <p:pic>
        <p:nvPicPr>
          <p:cNvPr id="17" name="Picture 16"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627" y="1470485"/>
            <a:ext cx="255905" cy="243205"/>
          </a:xfrm>
          <a:prstGeom prst="rect">
            <a:avLst/>
          </a:prstGeom>
          <a:solidFill>
            <a:schemeClr val="bg1"/>
          </a:solidFill>
          <a:ln>
            <a:noFill/>
          </a:ln>
        </p:spPr>
      </p:pic>
      <p:pic>
        <p:nvPicPr>
          <p:cNvPr id="18" name="Picture 17"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73" y="1478022"/>
            <a:ext cx="255905" cy="243205"/>
          </a:xfrm>
          <a:prstGeom prst="rect">
            <a:avLst/>
          </a:prstGeom>
          <a:solidFill>
            <a:schemeClr val="bg1"/>
          </a:solidFill>
          <a:ln>
            <a:noFill/>
          </a:ln>
        </p:spPr>
      </p:pic>
      <p:pic>
        <p:nvPicPr>
          <p:cNvPr id="19" name="Picture 18"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1844" y="1474671"/>
            <a:ext cx="255905" cy="243205"/>
          </a:xfrm>
          <a:prstGeom prst="rect">
            <a:avLst/>
          </a:prstGeom>
          <a:solidFill>
            <a:schemeClr val="bg1"/>
          </a:solidFill>
          <a:ln>
            <a:noFill/>
          </a:ln>
        </p:spPr>
      </p:pic>
      <p:pic>
        <p:nvPicPr>
          <p:cNvPr id="20" name="Picture 19" descr="Red Star Clipart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338" y="3264785"/>
            <a:ext cx="255905" cy="243840"/>
          </a:xfrm>
          <a:prstGeom prst="rect">
            <a:avLst/>
          </a:prstGeom>
          <a:solidFill>
            <a:schemeClr val="bg1"/>
          </a:solidFill>
          <a:ln>
            <a:noFill/>
          </a:ln>
        </p:spPr>
      </p:pic>
    </p:spTree>
    <p:extLst>
      <p:ext uri="{BB962C8B-B14F-4D97-AF65-F5344CB8AC3E}">
        <p14:creationId xmlns:p14="http://schemas.microsoft.com/office/powerpoint/2010/main" val="326934722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Assembly colour scheme">
      <a:dk1>
        <a:srgbClr val="333333"/>
      </a:dk1>
      <a:lt1>
        <a:sysClr val="window" lastClr="FFFFFF"/>
      </a:lt1>
      <a:dk2>
        <a:srgbClr val="002060"/>
      </a:dk2>
      <a:lt2>
        <a:srgbClr val="FFFFFF"/>
      </a:lt2>
      <a:accent1>
        <a:srgbClr val="9DB4DC"/>
      </a:accent1>
      <a:accent2>
        <a:srgbClr val="00B0F0"/>
      </a:accent2>
      <a:accent3>
        <a:srgbClr val="0070C0"/>
      </a:accent3>
      <a:accent4>
        <a:srgbClr val="FF871F"/>
      </a:accent4>
      <a:accent5>
        <a:srgbClr val="FFFFFF"/>
      </a:accent5>
      <a:accent6>
        <a:srgbClr val="FFFFFF"/>
      </a:accent6>
      <a:hlink>
        <a:srgbClr val="00B0F0"/>
      </a:hlink>
      <a:folHlink>
        <a:srgbClr val="0070C0"/>
      </a:folHlink>
    </a:clrScheme>
    <a:fontScheme name="Assembly font scheme">
      <a:majorFont>
        <a:latin typeface="Arial"/>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1431</Words>
  <Application>Microsoft Office PowerPoint</Application>
  <PresentationFormat>Widescreen</PresentationFormat>
  <Paragraphs>170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Nova Light</vt:lpstr>
      <vt:lpstr>Calibri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Evett, Jayden</dc:creator>
  <cp:lastModifiedBy>Italiano, Celeste</cp:lastModifiedBy>
  <cp:revision>173</cp:revision>
  <cp:lastPrinted>2022-06-29T04:53:14Z</cp:lastPrinted>
  <dcterms:created xsi:type="dcterms:W3CDTF">2020-10-26T02:47:15Z</dcterms:created>
  <dcterms:modified xsi:type="dcterms:W3CDTF">2022-06-29T04:54:06Z</dcterms:modified>
</cp:coreProperties>
</file>